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7" r:id="rId2"/>
    <p:sldId id="259" r:id="rId3"/>
    <p:sldId id="298" r:id="rId4"/>
    <p:sldId id="425" r:id="rId5"/>
    <p:sldId id="519" r:id="rId6"/>
    <p:sldId id="520" r:id="rId7"/>
    <p:sldId id="521" r:id="rId8"/>
    <p:sldId id="434" r:id="rId9"/>
    <p:sldId id="522" r:id="rId10"/>
    <p:sldId id="523" r:id="rId11"/>
    <p:sldId id="524" r:id="rId12"/>
    <p:sldId id="525" r:id="rId13"/>
    <p:sldId id="526" r:id="rId14"/>
    <p:sldId id="527" r:id="rId15"/>
    <p:sldId id="528" r:id="rId16"/>
    <p:sldId id="529" r:id="rId17"/>
    <p:sldId id="530" r:id="rId18"/>
    <p:sldId id="531" r:id="rId19"/>
    <p:sldId id="532" r:id="rId20"/>
    <p:sldId id="533" r:id="rId21"/>
    <p:sldId id="534" r:id="rId22"/>
    <p:sldId id="535" r:id="rId23"/>
    <p:sldId id="433" r:id="rId24"/>
    <p:sldId id="537" r:id="rId25"/>
    <p:sldId id="538" r:id="rId26"/>
    <p:sldId id="539" r:id="rId27"/>
    <p:sldId id="540" r:id="rId28"/>
    <p:sldId id="541" r:id="rId29"/>
    <p:sldId id="267" r:id="rId30"/>
    <p:sldId id="542" r:id="rId31"/>
    <p:sldId id="543" r:id="rId32"/>
    <p:sldId id="544" r:id="rId33"/>
    <p:sldId id="545" r:id="rId34"/>
    <p:sldId id="546" r:id="rId35"/>
    <p:sldId id="547" r:id="rId36"/>
    <p:sldId id="548" r:id="rId37"/>
    <p:sldId id="549" r:id="rId38"/>
    <p:sldId id="550" r:id="rId39"/>
    <p:sldId id="551" r:id="rId40"/>
    <p:sldId id="552" r:id="rId41"/>
    <p:sldId id="553" r:id="rId42"/>
    <p:sldId id="554" r:id="rId43"/>
    <p:sldId id="555" r:id="rId44"/>
    <p:sldId id="556" r:id="rId45"/>
    <p:sldId id="557" r:id="rId46"/>
    <p:sldId id="558" r:id="rId47"/>
    <p:sldId id="559" r:id="rId48"/>
    <p:sldId id="560" r:id="rId49"/>
    <p:sldId id="561" r:id="rId50"/>
    <p:sldId id="562" r:id="rId51"/>
    <p:sldId id="563" r:id="rId52"/>
    <p:sldId id="564" r:id="rId53"/>
    <p:sldId id="290" r:id="rId54"/>
    <p:sldId id="565" r:id="rId55"/>
    <p:sldId id="566" r:id="rId56"/>
    <p:sldId id="567" r:id="rId57"/>
    <p:sldId id="568" r:id="rId58"/>
    <p:sldId id="569" r:id="rId59"/>
    <p:sldId id="570" r:id="rId60"/>
    <p:sldId id="571" r:id="rId61"/>
    <p:sldId id="424" r:id="rId62"/>
    <p:sldId id="423" r:id="rId63"/>
    <p:sldId id="326" r:id="rId64"/>
    <p:sldId id="536" r:id="rId6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37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EDB15C-5DBA-4F5A-BC15-FDC07EA20A02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F049E4-766D-409C-8940-70CA5DC910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368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800937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88973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88973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88973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73425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73425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76797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7679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32072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30486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50905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553259d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7c553259d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70971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941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483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797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bg>
      <p:bgPr>
        <a:solidFill>
          <a:srgbClr val="F4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각 삼각형 18">
            <a:extLst>
              <a:ext uri="{FF2B5EF4-FFF2-40B4-BE49-F238E27FC236}">
                <a16:creationId xmlns:a16="http://schemas.microsoft.com/office/drawing/2014/main" xmlns="" id="{BC2424F7-E8BE-497C-9A9C-2A75DA20B340}"/>
              </a:ext>
            </a:extLst>
          </p:cNvPr>
          <p:cNvSpPr/>
          <p:nvPr userDrawn="1"/>
        </p:nvSpPr>
        <p:spPr>
          <a:xfrm rot="10800000">
            <a:off x="-2" y="0"/>
            <a:ext cx="12192001" cy="6858000"/>
          </a:xfrm>
          <a:prstGeom prst="rtTriangle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xmlns="" id="{E14D2E98-B8EF-4D01-BCD7-ECA0C2430EE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tTriangle">
            <a:avLst/>
          </a:prstGeom>
          <a:solidFill>
            <a:srgbClr val="F14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C6E72BC4-2A6A-4C1C-8E69-C8245B3A2086}"/>
              </a:ext>
            </a:extLst>
          </p:cNvPr>
          <p:cNvSpPr/>
          <p:nvPr userDrawn="1"/>
        </p:nvSpPr>
        <p:spPr>
          <a:xfrm>
            <a:off x="3260557" y="676175"/>
            <a:ext cx="5670885" cy="5505650"/>
          </a:xfrm>
          <a:prstGeom prst="ellipse">
            <a:avLst/>
          </a:prstGeom>
          <a:solidFill>
            <a:srgbClr val="F4F5F9"/>
          </a:solidFill>
          <a:ln w="190500">
            <a:solidFill>
              <a:srgbClr val="F14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A851EB74-1783-44BE-A024-9003943ACE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49230" y="2296291"/>
            <a:ext cx="3693535" cy="384746"/>
          </a:xfrm>
        </p:spPr>
        <p:txBody>
          <a:bodyPr/>
          <a:lstStyle>
            <a:lvl1pPr marL="0" indent="0" algn="ctr">
              <a:buNone/>
              <a:defRPr sz="2400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부제목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3E8F681-FF46-4C5C-8585-50182BAC54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1978" y="2782231"/>
            <a:ext cx="4708038" cy="913067"/>
          </a:xfrm>
        </p:spPr>
        <p:txBody>
          <a:bodyPr anchor="b"/>
          <a:lstStyle>
            <a:lvl1pPr algn="ctr">
              <a:defRPr sz="6000" spc="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xmlns="" id="{E1BC3D04-DE92-4791-9A44-EB46DB4BB0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0240" y="3966660"/>
            <a:ext cx="3692525" cy="1230982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ko-KR" altLang="en-US" dirty="0"/>
              <a:t>작성일 및</a:t>
            </a:r>
            <a:endParaRPr lang="en-US" altLang="ko-KR" dirty="0"/>
          </a:p>
          <a:p>
            <a:pPr lvl="0"/>
            <a:r>
              <a:rPr lang="ko-KR" altLang="en-US" dirty="0"/>
              <a:t>작성자</a:t>
            </a:r>
          </a:p>
        </p:txBody>
      </p:sp>
    </p:spTree>
    <p:extLst>
      <p:ext uri="{BB962C8B-B14F-4D97-AF65-F5344CB8AC3E}">
        <p14:creationId xmlns:p14="http://schemas.microsoft.com/office/powerpoint/2010/main" val="252350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089 0.483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44" y="241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604 -0.5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02" y="-250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4" grpId="0" animBg="1"/>
      <p:bldP spid="15" grpId="0" animBg="1"/>
      <p:bldP spid="3" grpId="0" build="p">
        <p:tmplLst>
          <p:tmpl lvl="1">
            <p:tnLst>
              <p:par>
                <p:cTn presetID="53" presetClass="exit" presetSubtype="32" fill="hold" nodeType="with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" grpId="0"/>
      <p:bldP spid="17" grpId="0" build="p">
        <p:tmplLst>
          <p:tmpl lvl="1">
            <p:tnLst>
              <p:par>
                <p:cTn presetID="53" presetClass="exit" presetSubtype="32" fill="hold" nodeType="with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_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09330BF5-FE51-4D3D-8112-C562D8A0C964}"/>
              </a:ext>
            </a:extLst>
          </p:cNvPr>
          <p:cNvCxnSpPr>
            <a:cxnSpLocks/>
            <a:stCxn id="2" idx="3"/>
          </p:cNvCxnSpPr>
          <p:nvPr userDrawn="1"/>
        </p:nvCxnSpPr>
        <p:spPr>
          <a:xfrm>
            <a:off x="6705600" y="851498"/>
            <a:ext cx="5486400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13EBA7EB-CC2F-4A86-8EA6-E66E9AE47C40}"/>
              </a:ext>
            </a:extLst>
          </p:cNvPr>
          <p:cNvSpPr/>
          <p:nvPr userDrawn="1"/>
        </p:nvSpPr>
        <p:spPr>
          <a:xfrm>
            <a:off x="-859456" y="-586467"/>
            <a:ext cx="2392981" cy="2259913"/>
          </a:xfrm>
          <a:prstGeom prst="ellipse">
            <a:avLst/>
          </a:prstGeom>
          <a:solidFill>
            <a:srgbClr val="F1404B"/>
          </a:solidFill>
          <a:ln w="127000">
            <a:solidFill>
              <a:srgbClr val="DDD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1145C13-C179-4192-A658-BF2E58B73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3525" y="1854200"/>
            <a:ext cx="9172576" cy="3803650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romanUcPeriod"/>
              <a:defRPr sz="2000"/>
            </a:lvl1pPr>
            <a:lvl2pPr marL="457200" indent="0">
              <a:buFont typeface="+mj-lt"/>
              <a:buNone/>
              <a:defRPr sz="1600"/>
            </a:lvl2pPr>
            <a:lvl3pPr marL="914400" indent="0">
              <a:buFont typeface="+mj-lt"/>
              <a:buNone/>
              <a:defRPr sz="1600"/>
            </a:lvl3pPr>
            <a:lvl4pPr marL="1371600" indent="0">
              <a:buFont typeface="+mj-lt"/>
              <a:buNone/>
              <a:defRPr sz="1600"/>
            </a:lvl4pPr>
            <a:lvl5pPr marL="1828800" indent="0">
              <a:buFont typeface="+mj-lt"/>
              <a:buNone/>
              <a:defRPr sz="1600"/>
            </a:lvl5pPr>
          </a:lstStyle>
          <a:p>
            <a:pPr lvl="0"/>
            <a:r>
              <a:rPr lang="ko-KR" altLang="en-US" dirty="0"/>
              <a:t>마스터 텍스트 스타일 편집</a:t>
            </a:r>
            <a:endParaRPr lang="en-US" altLang="ko-KR" dirty="0"/>
          </a:p>
          <a:p>
            <a:pPr lvl="0"/>
            <a:r>
              <a:rPr lang="ko-KR" altLang="en-US" dirty="0"/>
              <a:t>둘째 수준</a:t>
            </a:r>
            <a:endParaRPr lang="en-US" altLang="ko-KR" dirty="0"/>
          </a:p>
          <a:p>
            <a:pPr lvl="0"/>
            <a:r>
              <a:rPr lang="ko-KR" altLang="en-US" dirty="0"/>
              <a:t>셋째 수준</a:t>
            </a:r>
            <a:endParaRPr lang="en-US" altLang="ko-KR" dirty="0"/>
          </a:p>
          <a:p>
            <a:pPr lvl="0"/>
            <a:r>
              <a:rPr lang="ko-KR" altLang="en-US" dirty="0"/>
              <a:t>넷째 수준</a:t>
            </a:r>
            <a:endParaRPr lang="en-US" altLang="ko-KR" dirty="0"/>
          </a:p>
          <a:p>
            <a:pPr lvl="0"/>
            <a:r>
              <a:rPr lang="ko-KR" altLang="en-US" dirty="0"/>
              <a:t>다섯째 수준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E9AA7B6-37CF-4D8C-875A-D800AF9F7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856" y="543489"/>
            <a:ext cx="4931744" cy="616017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:a16="http://schemas.microsoft.com/office/drawing/2014/main" xmlns="" id="{C4F33346-25A4-49C9-A7C5-7D5574A56F0B}"/>
              </a:ext>
            </a:extLst>
          </p:cNvPr>
          <p:cNvSpPr/>
          <p:nvPr userDrawn="1"/>
        </p:nvSpPr>
        <p:spPr>
          <a:xfrm>
            <a:off x="10706101" y="6254750"/>
            <a:ext cx="1872342" cy="435429"/>
          </a:xfrm>
          <a:prstGeom prst="flowChartTerminator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xmlns="" id="{79371987-5C86-4057-B455-FE5133332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01600" y="292100"/>
            <a:ext cx="1117600" cy="839096"/>
          </a:xfrm>
        </p:spPr>
        <p:txBody>
          <a:bodyPr>
            <a:noAutofit/>
          </a:bodyPr>
          <a:lstStyle>
            <a:lvl1pPr marL="0" indent="0" algn="r">
              <a:buNone/>
              <a:defRPr sz="5400">
                <a:solidFill>
                  <a:srgbClr val="F4F5F9"/>
                </a:solidFill>
                <a:latin typeface="+mj-lt"/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80180D7-9CE8-47C1-A2BF-D0BE0F9EC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>
            <a:lvl1pPr algn="l">
              <a:defRPr sz="1600">
                <a:solidFill>
                  <a:srgbClr val="F4F5F9"/>
                </a:solidFill>
              </a:defRPr>
            </a:lvl1pPr>
          </a:lstStyle>
          <a:p>
            <a:fld id="{6E85B637-FB07-4D91-A23C-80BDFC83D6E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142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xmlns="" id="{2E179C5F-9581-4A6D-AB2D-572DE3014C94}"/>
              </a:ext>
            </a:extLst>
          </p:cNvPr>
          <p:cNvSpPr/>
          <p:nvPr userDrawn="1"/>
        </p:nvSpPr>
        <p:spPr>
          <a:xfrm>
            <a:off x="0" y="4636294"/>
            <a:ext cx="3949700" cy="2221706"/>
          </a:xfrm>
          <a:prstGeom prst="rtTriangle">
            <a:avLst/>
          </a:prstGeom>
          <a:solidFill>
            <a:srgbClr val="F14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xmlns="" id="{7AC3AC3B-7C11-41F0-8D15-2A745E5921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49700" y="2134394"/>
            <a:ext cx="5226050" cy="336470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Font typeface="+mj-lt"/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첫 번째 제목</a:t>
            </a:r>
            <a:endParaRPr lang="en-US" altLang="ko-KR" dirty="0"/>
          </a:p>
          <a:p>
            <a:pPr lvl="0"/>
            <a:r>
              <a:rPr lang="ko-KR" altLang="en-US" dirty="0"/>
              <a:t>두 번째 제목</a:t>
            </a:r>
            <a:endParaRPr lang="en-US" altLang="ko-KR" dirty="0"/>
          </a:p>
          <a:p>
            <a:pPr lvl="0"/>
            <a:r>
              <a:rPr lang="ko-KR" altLang="en-US" dirty="0"/>
              <a:t>세 번째 제목</a:t>
            </a:r>
            <a:endParaRPr lang="en-US" altLang="ko-KR" dirty="0"/>
          </a:p>
          <a:p>
            <a:pPr lvl="0"/>
            <a:r>
              <a:rPr lang="ko-KR" altLang="en-US" dirty="0"/>
              <a:t>네 번째 제목</a:t>
            </a:r>
            <a:endParaRPr lang="en-US" altLang="ko-KR" dirty="0"/>
          </a:p>
          <a:p>
            <a:pPr lvl="0"/>
            <a:r>
              <a:rPr lang="ko-KR" altLang="en-US" dirty="0"/>
              <a:t>다섯 번째 제목</a:t>
            </a: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09AEE031-B2C1-4009-A54C-A9496E707222}"/>
              </a:ext>
            </a:extLst>
          </p:cNvPr>
          <p:cNvSpPr/>
          <p:nvPr userDrawn="1"/>
        </p:nvSpPr>
        <p:spPr>
          <a:xfrm rot="10800000">
            <a:off x="8242300" y="0"/>
            <a:ext cx="3949700" cy="2221706"/>
          </a:xfrm>
          <a:prstGeom prst="rtTriangle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xmlns="" id="{92A37505-C468-4836-8AF3-6648E3546A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43250" y="863600"/>
            <a:ext cx="6032500" cy="952500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latin typeface="+mj-lt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ko-KR" altLang="en-US" dirty="0"/>
              <a:t>목차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BF79BE61-4B89-4C62-BDAF-C918D3363F0F}"/>
              </a:ext>
            </a:extLst>
          </p:cNvPr>
          <p:cNvCxnSpPr/>
          <p:nvPr userDrawn="1"/>
        </p:nvCxnSpPr>
        <p:spPr>
          <a:xfrm>
            <a:off x="3143250" y="1816100"/>
            <a:ext cx="6032500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개체 틀 15">
            <a:extLst>
              <a:ext uri="{FF2B5EF4-FFF2-40B4-BE49-F238E27FC236}">
                <a16:creationId xmlns:a16="http://schemas.microsoft.com/office/drawing/2014/main" xmlns="" id="{615E03B0-3160-4643-BFAF-0499355585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3250" y="2134393"/>
            <a:ext cx="806450" cy="33647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+mj-lt"/>
              <a:buNone/>
              <a:defRPr sz="3600">
                <a:solidFill>
                  <a:srgbClr val="F1404B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01</a:t>
            </a:r>
          </a:p>
          <a:p>
            <a:pPr lvl="0"/>
            <a:r>
              <a:rPr lang="en-US" altLang="ko-KR" dirty="0"/>
              <a:t>02</a:t>
            </a:r>
          </a:p>
          <a:p>
            <a:pPr lvl="0"/>
            <a:r>
              <a:rPr lang="en-US" altLang="ko-KR" dirty="0"/>
              <a:t>03</a:t>
            </a:r>
          </a:p>
          <a:p>
            <a:pPr lvl="0"/>
            <a:r>
              <a:rPr lang="en-US" altLang="ko-KR" dirty="0"/>
              <a:t>04</a:t>
            </a:r>
          </a:p>
          <a:p>
            <a:pPr lvl="0"/>
            <a:r>
              <a:rPr lang="en-US" altLang="ko-KR" dirty="0"/>
              <a:t>05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2907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675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6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4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613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65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8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726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57BF-4F44-43C3-9EF3-7ACFB293F04D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26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857BF-4F44-43C3-9EF3-7ACFB293F04D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6AEF0-3A62-4235-A16E-9CF7DC460F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21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mntom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mntoms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4.90:7080/javaexp/gr2_kht/user_w_ht_mainIndex.jsp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F536C807-CB09-45BE-87BC-5FC0B4BD68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P2P </a:t>
            </a:r>
            <a:r>
              <a:rPr lang="ko-KR" altLang="en-US" dirty="0" smtClean="0"/>
              <a:t>물건 공유 플랫폼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62F92D2-E117-4997-B589-124BD3CF03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ZENTAL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70D9FF9-5CBE-4534-A9A9-19A7797C0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76098" y="3966660"/>
            <a:ext cx="3847555" cy="1230982"/>
          </a:xfrm>
        </p:spPr>
        <p:txBody>
          <a:bodyPr/>
          <a:lstStyle/>
          <a:p>
            <a:r>
              <a:rPr lang="ko-KR" altLang="en-US" b="1" dirty="0" smtClean="0"/>
              <a:t>자바 웹</a:t>
            </a:r>
            <a:r>
              <a:rPr lang="en-US" altLang="ko-KR" b="1" dirty="0" smtClean="0"/>
              <a:t>/</a:t>
            </a:r>
            <a:r>
              <a:rPr lang="ko-KR" altLang="en-US" b="1" dirty="0" err="1" smtClean="0"/>
              <a:t>앱</a:t>
            </a:r>
            <a:r>
              <a:rPr lang="ko-KR" altLang="en-US" b="1" dirty="0" smtClean="0"/>
              <a:t> 개발자 과정</a:t>
            </a:r>
            <a:r>
              <a:rPr lang="en-US" altLang="ko-KR" b="1" dirty="0" smtClean="0"/>
              <a:t>_2</a:t>
            </a:r>
            <a:r>
              <a:rPr lang="ko-KR" altLang="en-US" b="1" dirty="0" smtClean="0"/>
              <a:t>조</a:t>
            </a:r>
            <a:endParaRPr lang="en-US" altLang="ko-KR" b="1" dirty="0" smtClean="0"/>
          </a:p>
          <a:p>
            <a:r>
              <a:rPr lang="ko-KR" altLang="en-US" b="1" dirty="0" smtClean="0"/>
              <a:t>김현태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김용승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권기범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이형준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유서희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6646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92"/>
            <a:ext cx="8239125" cy="62960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10" y="341342"/>
            <a:ext cx="8813199" cy="44228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236" y="1985319"/>
            <a:ext cx="5915764" cy="405983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60" y="3044909"/>
            <a:ext cx="65246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1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user_w_kb_Update</a:t>
                      </a:r>
                      <a:r>
                        <a:rPr lang="en-US" altLang="ko-KR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member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회원 정보 변경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28540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350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149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휴대폰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번호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입력후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인증 버튼을 눌러서 인증 </a:t>
                      </a:r>
                      <a:r>
                        <a:rPr lang="ko-KR" altLang="en-US" sz="1500" b="0" u="none" strike="noStrike" cap="none" baseline="0" dirty="0" err="1" smtClean="0">
                          <a:solidFill>
                            <a:schemeClr val="dk1"/>
                          </a:solidFill>
                        </a:rPr>
                        <a:t>해야함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3130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이메일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유효성 검사</a:t>
                      </a: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err="1" smtClean="0">
                          <a:solidFill>
                            <a:schemeClr val="dk1"/>
                          </a:solidFill>
                        </a:rPr>
                        <a:t>이메일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 형식이 제대로 되었는지 확인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350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우편번호 검색 누르면 다음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우편번호 검색 </a:t>
                      </a:r>
                      <a:r>
                        <a:rPr lang="en-US" altLang="ko-KR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API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을 이용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1887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수정버튼 누르면 해당 회원 정보가 변경이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0598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289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394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3203" y="1664044"/>
            <a:ext cx="6212094" cy="4526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9168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56" y="444199"/>
            <a:ext cx="10353675" cy="47339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012" y="98854"/>
            <a:ext cx="7571216" cy="170870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173362" y="3707027"/>
            <a:ext cx="1359243" cy="5436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627" y="1962150"/>
            <a:ext cx="5324475" cy="48958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33061" y="1129004"/>
            <a:ext cx="1884784" cy="14462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1924" y="2389705"/>
            <a:ext cx="6153150" cy="17240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624" y="813317"/>
            <a:ext cx="10134600" cy="48768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3852" y="1849780"/>
            <a:ext cx="7829550" cy="32861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6320" y="1651517"/>
            <a:ext cx="1014412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7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901" y="233265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회원정보 수정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13" y="1057566"/>
            <a:ext cx="9667875" cy="42576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962" y="2007927"/>
            <a:ext cx="10296525" cy="34766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148" y="678608"/>
            <a:ext cx="1063942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6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user_w_kb_EmoneyCharge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충전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97197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133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8556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금액 버튼 누르면 해당 금액이 충전 금액에 나타나게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838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평소엔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input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 비활성화 되어있다가 직접 입력 라디오 버튼이 눌려지면 활성화 되게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874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충전하기 버튼 누르면 사용자에게 입금 계좌번호 보이게 한다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852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669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946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50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6077" y="1546182"/>
            <a:ext cx="7039619" cy="4698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807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57" y="142875"/>
            <a:ext cx="8629650" cy="6715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855" y="232204"/>
            <a:ext cx="7467600" cy="7048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9855" y="1706777"/>
            <a:ext cx="753427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0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37" y="984574"/>
            <a:ext cx="6962775" cy="3638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5901" y="233265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</a:t>
            </a:r>
            <a:r>
              <a:rPr lang="ko-KR" altLang="en-US" dirty="0" smtClean="0"/>
              <a:t>머니 충전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525" y="1343025"/>
            <a:ext cx="988695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4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user_w_kb_EMoneyWIthdraw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출금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448068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2551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6966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금액 버튼 누르면 해당 금액이 출 금액에 나타나게 함</a:t>
                      </a:r>
                      <a:endParaRPr lang="ko-KR" altLang="en-US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206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평소엔 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input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이 비활성화 되어있다가 직접 입력 라디오 버튼이 눌려지면 활성화 되게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함</a:t>
                      </a: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96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출금하기 버튼 누르면 해당 금액으로 출금 처리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3950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6140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027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391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4313" y="1541149"/>
            <a:ext cx="6701995" cy="4752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5861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60" y="424639"/>
            <a:ext cx="7943850" cy="50196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352939" y="1166327"/>
            <a:ext cx="2211355" cy="4105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274" y="1757993"/>
            <a:ext cx="6162675" cy="3505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0655" y="3434684"/>
            <a:ext cx="832485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59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901" y="233265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</a:t>
            </a:r>
            <a:r>
              <a:rPr lang="ko-KR" altLang="en-US" dirty="0" smtClean="0"/>
              <a:t>머니 충전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26" y="1084586"/>
            <a:ext cx="7538163" cy="34385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107" y="2403896"/>
            <a:ext cx="97536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0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2DB6E099-8948-4046-B164-33469AE068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3527" y="2208534"/>
            <a:ext cx="5226050" cy="3364706"/>
          </a:xfrm>
        </p:spPr>
        <p:txBody>
          <a:bodyPr/>
          <a:lstStyle/>
          <a:p>
            <a:r>
              <a:rPr lang="ko-KR" altLang="en-US" dirty="0" smtClean="0"/>
              <a:t>주제선정이유</a:t>
            </a:r>
            <a:endParaRPr lang="en-US" altLang="ko-KR" dirty="0" smtClean="0"/>
          </a:p>
          <a:p>
            <a:r>
              <a:rPr lang="ko-KR" altLang="en-US" dirty="0" err="1" smtClean="0"/>
              <a:t>유저플로우</a:t>
            </a:r>
            <a:endParaRPr lang="en-US" altLang="ko-KR" dirty="0" smtClean="0"/>
          </a:p>
          <a:p>
            <a:r>
              <a:rPr lang="ko-KR" altLang="en-US" dirty="0" smtClean="0"/>
              <a:t>요구사항정의서</a:t>
            </a:r>
            <a:endParaRPr lang="en-US" altLang="ko-KR" dirty="0" smtClean="0"/>
          </a:p>
          <a:p>
            <a:r>
              <a:rPr lang="ko-KR" altLang="en-US" dirty="0" smtClean="0"/>
              <a:t>데이터베이스설계</a:t>
            </a:r>
            <a:endParaRPr lang="en-US" altLang="ko-KR" dirty="0" smtClean="0"/>
          </a:p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F2B55FB-D99E-4D0A-A709-5D2BEECD60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C5DFF40D-D4DA-40D4-871A-1267F35794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07077" y="2208533"/>
            <a:ext cx="806450" cy="3364707"/>
          </a:xfrm>
        </p:spPr>
        <p:txBody>
          <a:bodyPr/>
          <a:lstStyle/>
          <a:p>
            <a:r>
              <a:rPr lang="en-US" altLang="ko-KR" dirty="0"/>
              <a:t>01</a:t>
            </a:r>
          </a:p>
          <a:p>
            <a:r>
              <a:rPr lang="en-US" altLang="ko-KR" dirty="0"/>
              <a:t>02</a:t>
            </a:r>
          </a:p>
          <a:p>
            <a:r>
              <a:rPr lang="en-US" altLang="ko-KR" dirty="0" smtClean="0"/>
              <a:t>03</a:t>
            </a:r>
          </a:p>
          <a:p>
            <a:r>
              <a:rPr lang="en-US" altLang="ko-KR" dirty="0" smtClean="0"/>
              <a:t>04</a:t>
            </a:r>
          </a:p>
          <a:p>
            <a:r>
              <a:rPr lang="en-US" altLang="ko-KR" dirty="0" smtClean="0"/>
              <a:t>05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665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user_w_kb_EMoneyDetail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머니 충전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출금내역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11010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2026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87441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충전한 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머니와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출금또는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사용한 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머니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현재 잔액을 보여준다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989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전체 내역조회 또는 충전 내역조회</a:t>
                      </a:r>
                      <a:r>
                        <a:rPr lang="en-US" altLang="ko-KR" sz="150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출금 내역조회 버튼 누르면 각각의 내용이 보여지게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0252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당일 조회 버튼 누르면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현재 날짜 기준으로 조회가 됨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959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조회하기 누르면 해당 날짜</a:t>
                      </a:r>
                      <a:r>
                        <a:rPr lang="ko-KR" altLang="en-US" sz="1500" u="none" strike="noStrike" cap="none" baseline="0" dirty="0" smtClean="0">
                          <a:solidFill>
                            <a:schemeClr val="dk1"/>
                          </a:solidFill>
                        </a:rPr>
                        <a:t> 기준으로 조회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791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055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0227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6448" y="1482811"/>
            <a:ext cx="7382394" cy="4839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423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45" y="580637"/>
            <a:ext cx="7791450" cy="57340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022" y="1754835"/>
            <a:ext cx="6572250" cy="35909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00" y="253482"/>
            <a:ext cx="7667625" cy="21336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1295" y="111772"/>
            <a:ext cx="6991350" cy="34385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670" y="3714021"/>
            <a:ext cx="4343400" cy="27717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505" y="1148248"/>
            <a:ext cx="1015365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7747" y="550506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</a:t>
            </a:r>
            <a:r>
              <a:rPr lang="ko-KR" altLang="en-US" dirty="0" smtClean="0"/>
              <a:t>머니 내역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747" y="1147762"/>
            <a:ext cx="7315200" cy="54768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746" y="1147762"/>
            <a:ext cx="7962900" cy="54578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69" y="1556851"/>
            <a:ext cx="5248275" cy="15049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50" y="1342538"/>
            <a:ext cx="9553575" cy="34385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9580" y="2486269"/>
            <a:ext cx="9572625" cy="34766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450" y="1323488"/>
            <a:ext cx="9925050" cy="32670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550" y="2842970"/>
            <a:ext cx="9134475" cy="3276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0542" y="2801838"/>
            <a:ext cx="9667875" cy="33623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1052" y="1556851"/>
            <a:ext cx="100298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8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806" y="0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유서희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84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870" y="502508"/>
            <a:ext cx="8826827" cy="478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55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8" y="1496827"/>
            <a:ext cx="3437261" cy="2877464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4389498" y="1492029"/>
            <a:ext cx="2983367" cy="3835515"/>
            <a:chOff x="4768438" y="925955"/>
            <a:chExt cx="2731181" cy="351424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8438" y="925955"/>
              <a:ext cx="2519497" cy="12848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8438" y="1416909"/>
              <a:ext cx="2731181" cy="3023286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5358" y="1492029"/>
            <a:ext cx="3367659" cy="38403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21492" y="4819135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userinfo.jsp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340962" y="5498762"/>
            <a:ext cx="1882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Userinfo_db.java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48327" y="5498762"/>
            <a:ext cx="183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P4MEMBER.java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3324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6"/>
          <p:cNvGraphicFramePr/>
          <p:nvPr/>
        </p:nvGraphicFramePr>
        <p:xfrm>
          <a:off x="9309044" y="197402"/>
          <a:ext cx="2815494" cy="320040"/>
        </p:xfrm>
        <a:graphic>
          <a:graphicData uri="http://schemas.openxmlformats.org/drawingml/2006/table">
            <a:tbl>
              <a:tblPr/>
              <a:tblGrid>
                <a:gridCol w="14077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화면 번호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9" name="표 13"/>
          <p:cNvGraphicFramePr/>
          <p:nvPr>
            <p:extLst>
              <p:ext uri="{D42A27DB-BD31-4B8C-83A1-F6EECF244321}">
                <p14:modId xmlns:p14="http://schemas.microsoft.com/office/powerpoint/2010/main" val="3757387164"/>
              </p:ext>
            </p:extLst>
          </p:nvPr>
        </p:nvGraphicFramePr>
        <p:xfrm>
          <a:off x="8509686" y="1289960"/>
          <a:ext cx="3491813" cy="5349990"/>
        </p:xfrm>
        <a:graphic>
          <a:graphicData uri="http://schemas.openxmlformats.org/drawingml/2006/table">
            <a:tbl>
              <a:tblPr firstRow="1"/>
              <a:tblGrid>
                <a:gridCol w="342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#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기능명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신고자 </a:t>
                      </a:r>
                      <a:r>
                        <a:rPr lang="en-US" altLang="ko-KR" dirty="0"/>
                        <a:t>ID</a:t>
                      </a:r>
                    </a:p>
                    <a:p>
                      <a:pPr algn="l">
                        <a:defRPr sz="1500"/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sz="1200" dirty="0"/>
                        <a:t>클릭시 신고 횟수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개인정보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955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내용보기</a:t>
                      </a:r>
                      <a:endParaRPr lang="en-US" altLang="ko-KR" dirty="0"/>
                    </a:p>
                    <a:p>
                      <a:pPr marL="285750" indent="-285750" algn="l">
                        <a:buFontTx/>
                        <a:buChar char="-"/>
                        <a:defRPr sz="1500"/>
                      </a:pPr>
                      <a:r>
                        <a:rPr lang="ko-KR" altLang="en-US" sz="1200" dirty="0"/>
                        <a:t>클릭시 내용 팝업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3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r>
                        <a:rPr lang="ko-KR" altLang="en-US" dirty="0"/>
                        <a:t>처리상태</a:t>
                      </a:r>
                      <a:endParaRPr lang="en-US" altLang="ko-KR" dirty="0"/>
                    </a:p>
                    <a:p>
                      <a:pPr algn="l">
                        <a:defRPr sz="1500"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클릭하여 처리상태 변경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담당자 지정 가능</a:t>
                      </a:r>
                      <a:endParaRPr sz="1200"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4799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500"/>
                        <a:t>5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500"/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00" name="직사각형 39"/>
          <p:cNvSpPr/>
          <p:nvPr/>
        </p:nvSpPr>
        <p:spPr>
          <a:xfrm>
            <a:off x="149989" y="1289960"/>
            <a:ext cx="8032096" cy="534999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endParaRPr dirty="0"/>
          </a:p>
        </p:txBody>
      </p:sp>
      <p:graphicFrame>
        <p:nvGraphicFramePr>
          <p:cNvPr id="101" name="표 57"/>
          <p:cNvGraphicFramePr/>
          <p:nvPr>
            <p:extLst>
              <p:ext uri="{D42A27DB-BD31-4B8C-83A1-F6EECF244321}">
                <p14:modId xmlns:p14="http://schemas.microsoft.com/office/powerpoint/2010/main" val="3512125319"/>
              </p:ext>
            </p:extLst>
          </p:nvPr>
        </p:nvGraphicFramePr>
        <p:xfrm>
          <a:off x="131600" y="115758"/>
          <a:ext cx="3425332" cy="822960"/>
        </p:xfrm>
        <a:graphic>
          <a:graphicData uri="http://schemas.openxmlformats.org/drawingml/2006/table">
            <a:tbl>
              <a:tblPr firstRow="1"/>
              <a:tblGrid>
                <a:gridCol w="15210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043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3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화면코드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 b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altLang="ko-KR" sz="1200" b="0" u="none" strike="noStrike" cap="none" dirty="0" err="1">
                          <a:solidFill>
                            <a:schemeClr val="dk1"/>
                          </a:solidFill>
                        </a:rPr>
                        <a:t>admin_w_sh_</a:t>
                      </a:r>
                      <a:r>
                        <a:rPr lang="en-US" altLang="ko-KR" sz="1200" b="0" u="none" strike="noStrike" kern="1200" cap="none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eclaration</a:t>
                      </a:r>
                      <a:endParaRPr lang="en-US" altLang="ko-KR"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9525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3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화면명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신고내용처리</a:t>
                      </a: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500">
                          <a:solidFill>
                            <a:srgbClr val="0070C0"/>
                          </a:solidFill>
                        </a:defRPr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신고내용처리</a:t>
                      </a:r>
                      <a:endParaRPr sz="1200" dirty="0"/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8" name="직사각형 39">
            <a:extLst>
              <a:ext uri="{FF2B5EF4-FFF2-40B4-BE49-F238E27FC236}">
                <a16:creationId xmlns:a16="http://schemas.microsoft.com/office/drawing/2014/main" xmlns="" id="{BFF2CE10-3DBB-413C-B4DD-E02EF6F745FD}"/>
              </a:ext>
            </a:extLst>
          </p:cNvPr>
          <p:cNvSpPr/>
          <p:nvPr/>
        </p:nvSpPr>
        <p:spPr>
          <a:xfrm>
            <a:off x="296335" y="1608932"/>
            <a:ext cx="1818638" cy="239463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  <a:miter/>
          </a:ln>
        </p:spPr>
        <p:txBody>
          <a:bodyPr lIns="45719" rIns="45719" anchor="ctr"/>
          <a:lstStyle/>
          <a:p>
            <a:pPr algn="ctr">
              <a:defRPr sz="1500"/>
            </a:pPr>
            <a:r>
              <a:rPr lang="ko-KR" altLang="en-US" sz="1500" dirty="0"/>
              <a:t>신고 내용 처리</a:t>
            </a:r>
            <a:endParaRPr sz="1500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xmlns="" id="{F042947F-E2EA-4695-A5DB-FE7B15ACE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054640"/>
              </p:ext>
            </p:extLst>
          </p:nvPr>
        </p:nvGraphicFramePr>
        <p:xfrm>
          <a:off x="577260" y="2335102"/>
          <a:ext cx="7177555" cy="3784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309">
                  <a:extLst>
                    <a:ext uri="{9D8B030D-6E8A-4147-A177-3AD203B41FA5}">
                      <a16:colId xmlns:a16="http://schemas.microsoft.com/office/drawing/2014/main" xmlns="" val="1760814799"/>
                    </a:ext>
                  </a:extLst>
                </a:gridCol>
                <a:gridCol w="1285631">
                  <a:extLst>
                    <a:ext uri="{9D8B030D-6E8A-4147-A177-3AD203B41FA5}">
                      <a16:colId xmlns:a16="http://schemas.microsoft.com/office/drawing/2014/main" xmlns="" val="3455707604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xmlns="" val="543956147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xmlns="" val="2137818610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xmlns="" val="2781862812"/>
                    </a:ext>
                  </a:extLst>
                </a:gridCol>
                <a:gridCol w="1083082">
                  <a:extLst>
                    <a:ext uri="{9D8B030D-6E8A-4147-A177-3AD203B41FA5}">
                      <a16:colId xmlns:a16="http://schemas.microsoft.com/office/drawing/2014/main" xmlns="" val="1029790223"/>
                    </a:ext>
                  </a:extLst>
                </a:gridCol>
              </a:tblGrid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신고분류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신고자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내용보기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신고일시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39706259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허위 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tjgml5151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허위 상품 신고 합니다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2020-02-12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7337242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부적절 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gusxo3553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반려동물을 팔아도 됩니까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처리중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담당자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2020-02-11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15852332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불건전내용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욕설등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dydtmd6565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욕설 회원 제재 바랍니다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처리중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담당자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김길동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2020-01-22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9146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부적절 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gudwns3533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시험 족보 거래 신고합니다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2020-01-18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88899687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불건전내용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욕설등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rlqja5253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제공회원이 이상한 말을 하네요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처리중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담당자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박길동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2020-01-12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71562174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qkrxodyd6455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qkrxodyd6455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제공 회원이 자기랑 따로 거래하자고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2020-01-03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85085095"/>
                  </a:ext>
                </a:extLst>
              </a:tr>
              <a:tr h="473043"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허위 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wnsqja6545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게임기가 아니라 게임기 박스네요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처리중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담당자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2020-01-02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9768724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9562854-C979-4908-8B06-7B9B484F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2451049"/>
            <a:ext cx="170285" cy="1702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E2738BB6-1413-47A9-B737-541EC50B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2954140"/>
            <a:ext cx="170285" cy="1702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46181AA6-1913-4E5E-8AC6-C73C4ACF4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3431907"/>
            <a:ext cx="170285" cy="1702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98373F5D-5E44-416E-ACE8-888B6162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3880377"/>
            <a:ext cx="170285" cy="1702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D94A915D-6060-4E46-9794-153AC4DA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4396128"/>
            <a:ext cx="170285" cy="17028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E0BC208F-284F-425F-8185-73440BA8F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4845661"/>
            <a:ext cx="170285" cy="1702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4F08E167-6694-4494-A05D-F17710B2B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5319480"/>
            <a:ext cx="170285" cy="17028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1A504984-C3CB-4790-8D76-EB63782D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29" y="5812157"/>
            <a:ext cx="170285" cy="170285"/>
          </a:xfrm>
          <a:prstGeom prst="rect">
            <a:avLst/>
          </a:prstGeom>
        </p:spPr>
      </p:pic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xmlns="" id="{63C6EBD3-EE76-4A4E-A009-555C41B64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337894"/>
              </p:ext>
            </p:extLst>
          </p:nvPr>
        </p:nvGraphicFramePr>
        <p:xfrm>
          <a:off x="5997150" y="1969829"/>
          <a:ext cx="175766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665">
                  <a:extLst>
                    <a:ext uri="{9D8B030D-6E8A-4147-A177-3AD203B41FA5}">
                      <a16:colId xmlns:a16="http://schemas.microsoft.com/office/drawing/2014/main" xmlns="" val="1123152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검색어를 입력 해주세요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8287360"/>
                  </a:ext>
                </a:extLst>
              </a:tr>
            </a:tbl>
          </a:graphicData>
        </a:graphic>
      </p:graphicFrame>
      <p:sp>
        <p:nvSpPr>
          <p:cNvPr id="20" name="Google Shape;173;g7c553259d1_0_81">
            <a:extLst>
              <a:ext uri="{FF2B5EF4-FFF2-40B4-BE49-F238E27FC236}">
                <a16:creationId xmlns:a16="http://schemas.microsoft.com/office/drawing/2014/main" xmlns="" id="{13413D26-6ACB-4E16-AD2C-C141BF5B38B6}"/>
              </a:ext>
            </a:extLst>
          </p:cNvPr>
          <p:cNvSpPr/>
          <p:nvPr/>
        </p:nvSpPr>
        <p:spPr>
          <a:xfrm>
            <a:off x="2114973" y="2893537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73;g7c553259d1_0_81">
            <a:extLst>
              <a:ext uri="{FF2B5EF4-FFF2-40B4-BE49-F238E27FC236}">
                <a16:creationId xmlns:a16="http://schemas.microsoft.com/office/drawing/2014/main" xmlns="" id="{29BFFC52-8C0C-4029-8F7C-7B280E4B71AA}"/>
              </a:ext>
            </a:extLst>
          </p:cNvPr>
          <p:cNvSpPr/>
          <p:nvPr/>
        </p:nvSpPr>
        <p:spPr>
          <a:xfrm>
            <a:off x="3445327" y="287698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173;g7c553259d1_0_81">
            <a:extLst>
              <a:ext uri="{FF2B5EF4-FFF2-40B4-BE49-F238E27FC236}">
                <a16:creationId xmlns:a16="http://schemas.microsoft.com/office/drawing/2014/main" xmlns="" id="{EA96DCAD-C8DF-4BF3-A915-5A646A22F5CE}"/>
              </a:ext>
            </a:extLst>
          </p:cNvPr>
          <p:cNvSpPr/>
          <p:nvPr/>
        </p:nvSpPr>
        <p:spPr>
          <a:xfrm>
            <a:off x="5600071" y="2876982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5304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734" y="955587"/>
            <a:ext cx="9577119" cy="487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179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69" y="309644"/>
            <a:ext cx="4117154" cy="28619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002" y="3539910"/>
            <a:ext cx="4182287" cy="27475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624" y="309644"/>
            <a:ext cx="4506742" cy="59016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11762" y="6351372"/>
            <a:ext cx="281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DB</a:t>
            </a:r>
            <a:r>
              <a:rPr lang="ko-KR" altLang="en-US" dirty="0" smtClean="0"/>
              <a:t>연결 </a:t>
            </a:r>
            <a:r>
              <a:rPr lang="en-US" altLang="ko-KR" dirty="0" smtClean="0"/>
              <a:t>/ DB</a:t>
            </a:r>
            <a:r>
              <a:rPr lang="ko-KR" altLang="en-US" dirty="0" smtClean="0"/>
              <a:t>모듈 만들기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53016" y="1029730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</a:t>
            </a:r>
            <a:r>
              <a:rPr lang="en-US" altLang="ko-KR" dirty="0" err="1" smtClean="0"/>
              <a:t>jsp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1500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이형준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87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748883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데이터베이스설계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92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131026877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공지사항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884311322"/>
              </p:ext>
            </p:extLst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 err="1"/>
                        <a:t>네비게이션바</a:t>
                      </a:r>
                      <a:r>
                        <a:rPr lang="ko-KR" altLang="en-US" sz="1300" b="0" u="none" strike="noStrike" cap="none" dirty="0"/>
                        <a:t> 형식으로 공지사항</a:t>
                      </a:r>
                      <a:r>
                        <a:rPr lang="en-US" altLang="ko-KR" sz="1300" b="0" u="none" strike="noStrike" cap="none" dirty="0"/>
                        <a:t>, FAQ</a:t>
                      </a:r>
                      <a:r>
                        <a:rPr lang="ko-KR" altLang="en-US" sz="1300" b="0" u="none" strike="noStrike" cap="none" dirty="0" err="1"/>
                        <a:t>및이용가이드</a:t>
                      </a:r>
                      <a:r>
                        <a:rPr lang="en-US" altLang="ko-KR" sz="1300" b="0" u="none" strike="noStrike" cap="none" dirty="0"/>
                        <a:t>, Q&amp;A </a:t>
                      </a:r>
                      <a:r>
                        <a:rPr lang="ko-KR" altLang="en-US" sz="1300" b="0" u="none" strike="noStrike" cap="none" dirty="0"/>
                        <a:t>메뉴로 이동 가능</a:t>
                      </a:r>
                      <a:r>
                        <a:rPr lang="en-US" altLang="ko-KR" sz="1300" b="0" u="none" strike="noStrike" cap="none" dirty="0"/>
                        <a:t>.</a:t>
                      </a:r>
                      <a:endParaRPr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 err="1"/>
                        <a:t>글목록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797627" y="1412776"/>
            <a:ext cx="7568160" cy="5184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8460744F-83A0-48A2-AB71-BC00CD1B1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98" y="1432489"/>
            <a:ext cx="7969889" cy="508504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06B9605B-91E5-4F5A-9D81-B635916AF51D}"/>
              </a:ext>
            </a:extLst>
          </p:cNvPr>
          <p:cNvSpPr/>
          <p:nvPr/>
        </p:nvSpPr>
        <p:spPr>
          <a:xfrm>
            <a:off x="487808" y="1412776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2E21CDDF-8313-47A0-A7BF-E504F47BE1A8}"/>
              </a:ext>
            </a:extLst>
          </p:cNvPr>
          <p:cNvSpPr/>
          <p:nvPr/>
        </p:nvSpPr>
        <p:spPr>
          <a:xfrm>
            <a:off x="251391" y="2211029"/>
            <a:ext cx="28901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40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ezen-033\Desktop\공지사항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114300"/>
            <a:ext cx="9476208" cy="641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349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ezen-033\Desktop\공지사항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475" y="2757487"/>
            <a:ext cx="5372100" cy="359092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4325" y="519112"/>
            <a:ext cx="45339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NoticeLoader.class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sz="1400" dirty="0" smtClean="0"/>
              <a:t>DB</a:t>
            </a:r>
            <a:r>
              <a:rPr lang="ko-KR" altLang="en-US" sz="1400" dirty="0" smtClean="0"/>
              <a:t>의 공지사항 글 목록 </a:t>
            </a:r>
            <a:endParaRPr lang="en-US" altLang="ko-KR" sz="1400" dirty="0" smtClean="0"/>
          </a:p>
          <a:p>
            <a:r>
              <a:rPr lang="en-US" altLang="ko-KR" sz="1400" dirty="0" err="1" smtClean="0"/>
              <a:t>ArrayList</a:t>
            </a:r>
            <a:r>
              <a:rPr lang="en-US" altLang="ko-KR" sz="1400" dirty="0" smtClean="0"/>
              <a:t>&lt;Notice&gt; </a:t>
            </a:r>
            <a:r>
              <a:rPr lang="ko-KR" altLang="en-US" sz="1400" dirty="0" smtClean="0"/>
              <a:t>형태로 자료를 반환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dirty="0" err="1" smtClean="0"/>
              <a:t>Notice.class</a:t>
            </a:r>
            <a:endParaRPr lang="en-US" altLang="ko-KR" dirty="0" smtClean="0"/>
          </a:p>
          <a:p>
            <a:r>
              <a:rPr lang="ko-KR" altLang="en-US" sz="1400" dirty="0"/>
              <a:t>공지사항 </a:t>
            </a:r>
            <a:r>
              <a:rPr lang="ko-KR" altLang="en-US" sz="1400" dirty="0" smtClean="0"/>
              <a:t>데이터를 </a:t>
            </a:r>
            <a:r>
              <a:rPr lang="ko-KR" altLang="en-US" sz="1400" dirty="0"/>
              <a:t>저장하는 객체 생성을 </a:t>
            </a:r>
            <a:r>
              <a:rPr lang="ko-KR" altLang="en-US" sz="1400" dirty="0" smtClean="0"/>
              <a:t>위한 클래스</a:t>
            </a:r>
            <a:endParaRPr lang="ko-KR" altLang="en-US" sz="1400" dirty="0"/>
          </a:p>
          <a:p>
            <a:endParaRPr lang="ko-KR" altLang="en-US" dirty="0"/>
          </a:p>
        </p:txBody>
      </p:sp>
      <p:pic>
        <p:nvPicPr>
          <p:cNvPr id="2052" name="Picture 4" descr="C:\Users\ezen-033\Desktop\공지사항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475" y="795277"/>
            <a:ext cx="5181600" cy="13716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389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zen-033\Desktop\공지사항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4" y="0"/>
            <a:ext cx="63627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277100" y="895350"/>
            <a:ext cx="3514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ko-KR" altLang="en-US" dirty="0" smtClean="0"/>
              <a:t>데이터가 쌓이는 경우 페이지가</a:t>
            </a:r>
            <a:endParaRPr lang="en-US" altLang="ko-KR" dirty="0" smtClean="0"/>
          </a:p>
          <a:p>
            <a:r>
              <a:rPr lang="ko-KR" altLang="en-US" dirty="0" smtClean="0"/>
              <a:t>계속 길어짐</a:t>
            </a:r>
            <a:r>
              <a:rPr lang="en-US" altLang="ko-KR" dirty="0" smtClean="0"/>
              <a:t>(</a:t>
            </a:r>
            <a:r>
              <a:rPr lang="ko-KR" altLang="en-US" dirty="0" smtClean="0"/>
              <a:t>문제점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95694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ezen-033\Desktop\공지사항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811173"/>
            <a:ext cx="5057775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33450" y="384691"/>
            <a:ext cx="5167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쿼리스트링을</a:t>
            </a:r>
            <a:r>
              <a:rPr lang="ko-KR" altLang="en-US" dirty="0" smtClean="0"/>
              <a:t> 이용한 </a:t>
            </a:r>
            <a:r>
              <a:rPr lang="ko-KR" altLang="en-US" dirty="0" err="1" smtClean="0"/>
              <a:t>페이징</a:t>
            </a:r>
            <a:r>
              <a:rPr lang="ko-KR" altLang="en-US" dirty="0" smtClean="0"/>
              <a:t> 구현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33450" y="1514475"/>
            <a:ext cx="6496050" cy="25853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조건</a:t>
            </a:r>
            <a:endParaRPr lang="en-US" altLang="ko-KR" dirty="0"/>
          </a:p>
          <a:p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최근 날짜순서로 로딩해야 함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쿼리스트링</a:t>
            </a:r>
            <a:r>
              <a:rPr lang="ko-KR" altLang="en-US" dirty="0" smtClean="0"/>
              <a:t> </a:t>
            </a:r>
            <a:r>
              <a:rPr lang="en-US" altLang="ko-KR" dirty="0" smtClean="0"/>
              <a:t>page=null </a:t>
            </a:r>
            <a:r>
              <a:rPr lang="ko-KR" altLang="en-US" dirty="0" err="1" smtClean="0"/>
              <a:t>인경우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페이지 로딩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/>
              <a:t>3</a:t>
            </a:r>
            <a:r>
              <a:rPr lang="en-US" altLang="ko-KR" dirty="0" smtClean="0"/>
              <a:t>. Page number</a:t>
            </a:r>
            <a:r>
              <a:rPr lang="ko-KR" altLang="en-US" dirty="0" smtClean="0"/>
              <a:t>에 따라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개의 자료만 로딩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페이지 이동을 위한 </a:t>
            </a:r>
            <a:r>
              <a:rPr lang="en-US" altLang="ko-KR" dirty="0" err="1" smtClean="0"/>
              <a:t>PageNation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구현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4962525" y="569357"/>
            <a:ext cx="1138237" cy="8403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6614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ezen-033\Desktop\공지사항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11" y="1500188"/>
            <a:ext cx="7920037" cy="415548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23962" y="352425"/>
            <a:ext cx="7577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 smtClean="0"/>
              <a:t>Jsp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내부 </a:t>
            </a:r>
            <a:r>
              <a:rPr lang="en-US" altLang="ko-KR" dirty="0" err="1" smtClean="0"/>
              <a:t>request.getParameter</a:t>
            </a:r>
            <a:r>
              <a:rPr lang="en-US" altLang="ko-KR" dirty="0" smtClean="0"/>
              <a:t>()</a:t>
            </a:r>
            <a:r>
              <a:rPr lang="ko-KR" altLang="en-US" dirty="0" smtClean="0"/>
              <a:t>를 이용해 </a:t>
            </a:r>
            <a:r>
              <a:rPr lang="en-US" altLang="ko-KR" dirty="0" err="1" smtClean="0"/>
              <a:t>pageNumStr</a:t>
            </a:r>
            <a:r>
              <a:rPr lang="en-US" altLang="ko-KR" dirty="0" smtClean="0"/>
              <a:t> </a:t>
            </a:r>
            <a:r>
              <a:rPr lang="ko-KR" altLang="en-US" dirty="0" smtClean="0"/>
              <a:t>획득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err="1" smtClean="0"/>
              <a:t>Int</a:t>
            </a:r>
            <a:r>
              <a:rPr lang="ko-KR" altLang="en-US" dirty="0" smtClean="0"/>
              <a:t>형으로 바꾸어 </a:t>
            </a:r>
            <a:r>
              <a:rPr lang="en-US" altLang="ko-KR" dirty="0" err="1" smtClean="0"/>
              <a:t>NoticeLoader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객체에 현재 </a:t>
            </a:r>
            <a:r>
              <a:rPr lang="en-US" altLang="ko-KR" dirty="0" smtClean="0"/>
              <a:t>page number </a:t>
            </a:r>
            <a:r>
              <a:rPr lang="ko-KR" altLang="en-US" dirty="0" smtClean="0"/>
              <a:t>전달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90675" y="1714500"/>
            <a:ext cx="7210424" cy="1647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12530" y="4181475"/>
            <a:ext cx="3883820" cy="6572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3183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ezen-033\Desktop\공지사항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" y="1590675"/>
            <a:ext cx="8529637" cy="81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04888" y="342900"/>
            <a:ext cx="92725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NoticeLoader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객체에서 넘겨 받은 </a:t>
            </a:r>
            <a:r>
              <a:rPr lang="en-US" altLang="ko-KR" dirty="0" err="1" smtClean="0"/>
              <a:t>pageNum</a:t>
            </a:r>
            <a:r>
              <a:rPr lang="ko-KR" altLang="en-US" dirty="0" smtClean="0"/>
              <a:t>인자로 해당 페이지에 알맞은 데이터를 선택하는 </a:t>
            </a:r>
            <a:r>
              <a:rPr lang="en-US" altLang="ko-KR" dirty="0" err="1" smtClean="0"/>
              <a:t>sql</a:t>
            </a:r>
            <a:r>
              <a:rPr lang="ko-KR" altLang="en-US" dirty="0" smtClean="0"/>
              <a:t>문 작성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6147" name="Picture 3" descr="C:\Users\ezen-033\Desktop\공지사항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70" y="4014788"/>
            <a:ext cx="11291888" cy="90487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3370" y="3441621"/>
            <a:ext cx="6446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pageNum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1, 2, 3, 4</a:t>
            </a:r>
            <a:r>
              <a:rPr lang="ko-KR" altLang="en-US" dirty="0" smtClean="0"/>
              <a:t>이 들어간 경우 생성되는 </a:t>
            </a:r>
            <a:r>
              <a:rPr lang="en-US" altLang="ko-KR" dirty="0" err="1" smtClean="0"/>
              <a:t>sql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25708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ezen-033\Desktop\공지사항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" y="1162050"/>
            <a:ext cx="12098338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2900" y="619125"/>
            <a:ext cx="711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페이지에 해당하는 데이터를 가져오는 </a:t>
            </a:r>
            <a:r>
              <a:rPr lang="en-US" altLang="ko-KR" dirty="0" err="1" smtClean="0"/>
              <a:t>sql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4324350" y="1571625"/>
            <a:ext cx="45148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391025" y="1661725"/>
            <a:ext cx="1751806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최근 날짜 순서로 선</a:t>
            </a:r>
            <a:r>
              <a:rPr lang="ko-KR" altLang="en-US" sz="1200" dirty="0"/>
              <a:t>택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643062" y="2085975"/>
            <a:ext cx="91201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43061" y="2204650"/>
            <a:ext cx="6567489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최근 날짜 순서로 선택하는데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가상의 </a:t>
            </a:r>
            <a:r>
              <a:rPr lang="ko-KR" altLang="en-US" sz="1200" dirty="0" err="1" smtClean="0"/>
              <a:t>컬럼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rownum</a:t>
            </a:r>
            <a:r>
              <a:rPr lang="ko-KR" altLang="en-US" sz="1200" dirty="0" smtClean="0"/>
              <a:t>으로 행의 순서를 매기며 </a:t>
            </a:r>
            <a:r>
              <a:rPr lang="en-US" altLang="ko-KR" sz="1200" dirty="0" smtClean="0"/>
              <a:t>20</a:t>
            </a:r>
            <a:r>
              <a:rPr lang="ko-KR" altLang="en-US" sz="1200" dirty="0" smtClean="0"/>
              <a:t>개까지 선택 </a:t>
            </a:r>
            <a:endParaRPr lang="ko-KR" altLang="en-US" sz="1200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233362" y="2790825"/>
            <a:ext cx="117871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2900" y="2966650"/>
            <a:ext cx="6567489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선택된 </a:t>
            </a:r>
            <a:r>
              <a:rPr lang="en-US" altLang="ko-KR" sz="1200" dirty="0" smtClean="0"/>
              <a:t>20</a:t>
            </a:r>
            <a:r>
              <a:rPr lang="ko-KR" altLang="en-US" sz="1200" dirty="0" smtClean="0"/>
              <a:t>개의 행 중 </a:t>
            </a:r>
            <a:r>
              <a:rPr lang="en-US" altLang="ko-KR" sz="1200" dirty="0" smtClean="0"/>
              <a:t>row number</a:t>
            </a:r>
            <a:r>
              <a:rPr lang="ko-KR" altLang="en-US" sz="1200" dirty="0" smtClean="0"/>
              <a:t>가 </a:t>
            </a:r>
            <a:r>
              <a:rPr lang="en-US" altLang="ko-KR" sz="1200" dirty="0" smtClean="0"/>
              <a:t>10</a:t>
            </a:r>
            <a:r>
              <a:rPr lang="ko-KR" altLang="en-US" sz="1200" dirty="0" smtClean="0"/>
              <a:t>초과</a:t>
            </a:r>
            <a:r>
              <a:rPr lang="en-US" altLang="ko-KR" sz="1200" dirty="0" smtClean="0"/>
              <a:t>(11</a:t>
            </a:r>
            <a:r>
              <a:rPr lang="ko-KR" altLang="en-US" sz="1200" dirty="0" smtClean="0"/>
              <a:t>부터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하는 것만 선택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7171" name="Picture 3" descr="C:\Users\ezen-033\Desktop\공지사항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" y="3686175"/>
            <a:ext cx="11507788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6567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ezen-033\Desktop\공지사항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99" y="1400175"/>
            <a:ext cx="4886325" cy="28575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76300" y="504825"/>
            <a:ext cx="570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페이지네이션</a:t>
            </a:r>
            <a:r>
              <a:rPr lang="ko-KR" altLang="en-US" dirty="0" smtClean="0"/>
              <a:t> 구현을 위한 최대 페이지 수 구하기</a:t>
            </a:r>
            <a:endParaRPr lang="ko-KR" altLang="en-US" dirty="0"/>
          </a:p>
        </p:txBody>
      </p:sp>
      <p:pic>
        <p:nvPicPr>
          <p:cNvPr id="8195" name="Picture 3" descr="C:\Users\ezen-033\Desktop\공지사항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99" y="3224213"/>
            <a:ext cx="4417927" cy="205263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76300" y="1790700"/>
            <a:ext cx="474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데이터의 개수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totalCnt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 구하기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23899" y="2803922"/>
            <a:ext cx="6800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데이터의 개수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totalCnt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부터 총 페이지 수 구하기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한 페이지 글 </a:t>
            </a:r>
            <a:r>
              <a:rPr lang="en-US" altLang="ko-KR" sz="1400" dirty="0" smtClean="0"/>
              <a:t>10</a:t>
            </a:r>
            <a:r>
              <a:rPr lang="ko-KR" altLang="en-US" sz="1400" dirty="0" smtClean="0"/>
              <a:t>개 기준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293567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C:\Users\ezen-033\Desktop\공지사항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800100"/>
            <a:ext cx="5716588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ezen-033\Desktop\페이지네이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2357438"/>
            <a:ext cx="10802938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744244" y="4991100"/>
            <a:ext cx="2152650" cy="7810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400800" y="800100"/>
            <a:ext cx="5229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Form</a:t>
            </a:r>
            <a:r>
              <a:rPr lang="ko-KR" altLang="en-US" dirty="0" smtClean="0"/>
              <a:t>태그 사용 대신</a:t>
            </a:r>
            <a:endParaRPr lang="en-US" altLang="ko-KR" dirty="0" smtClean="0"/>
          </a:p>
          <a:p>
            <a:r>
              <a:rPr lang="en-US" altLang="ko-KR" dirty="0" smtClean="0"/>
              <a:t>A(</a:t>
            </a:r>
            <a:r>
              <a:rPr lang="ko-KR" altLang="en-US" dirty="0" smtClean="0"/>
              <a:t>앵커</a:t>
            </a:r>
            <a:r>
              <a:rPr lang="en-US" altLang="ko-KR" dirty="0" smtClean="0"/>
              <a:t>)</a:t>
            </a:r>
            <a:r>
              <a:rPr lang="ko-KR" altLang="en-US" dirty="0" smtClean="0"/>
              <a:t>태그를 이용하여 </a:t>
            </a:r>
            <a:r>
              <a:rPr lang="en-US" altLang="ko-KR" dirty="0" smtClean="0"/>
              <a:t>page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전달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2027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6F6A8FD-AE4F-405E-85C4-995D2C5B65BE}"/>
              </a:ext>
            </a:extLst>
          </p:cNvPr>
          <p:cNvSpPr/>
          <p:nvPr/>
        </p:nvSpPr>
        <p:spPr>
          <a:xfrm>
            <a:off x="2358620" y="-970885"/>
            <a:ext cx="6143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이름, 이메일, 주소, 휴대폰 번호, 닉네임, 아이디, 비밀번호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1" y="-3285"/>
            <a:ext cx="8125690" cy="6862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924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86098649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FAQ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및 이용가이드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 형식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809284679"/>
              </p:ext>
            </p:extLst>
          </p:nvPr>
        </p:nvGraphicFramePr>
        <p:xfrm>
          <a:off x="8843382" y="836712"/>
          <a:ext cx="2952330" cy="182490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네비게이션 메뉴에서 </a:t>
                      </a:r>
                      <a:r>
                        <a:rPr lang="en-US" altLang="ko-KR" sz="1300" b="0" u="none" strike="noStrike" cap="none" dirty="0"/>
                        <a:t>FAQ</a:t>
                      </a:r>
                      <a:r>
                        <a:rPr lang="ko-KR" altLang="en-US" sz="1300" b="0" u="none" strike="noStrike" cap="none" dirty="0"/>
                        <a:t>및 이용가이드를 선택하면 메뉴가 빨강으로 변경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리스트형식으로 직관성을 높이는 이미지와 자주 묻는 질문을 나열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C8C0C214-EC0F-4351-B7B8-F1EC17911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163934"/>
            <a:ext cx="8623290" cy="54216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9B943DCE-D8B1-4F0D-937C-8F653CC8C271}"/>
              </a:ext>
            </a:extLst>
          </p:cNvPr>
          <p:cNvSpPr/>
          <p:nvPr/>
        </p:nvSpPr>
        <p:spPr>
          <a:xfrm>
            <a:off x="632298" y="1478604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25777988-3910-47BC-9C3D-87BF51475D47}"/>
              </a:ext>
            </a:extLst>
          </p:cNvPr>
          <p:cNvSpPr/>
          <p:nvPr/>
        </p:nvSpPr>
        <p:spPr>
          <a:xfrm>
            <a:off x="622570" y="4795737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2716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C:\Users\ezen-033\Desktop\faq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671512"/>
            <a:ext cx="8021082" cy="436721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ezen-033\Desktop\faq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288" y="3407567"/>
            <a:ext cx="5843587" cy="266175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334500" y="2952750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Jsp</a:t>
            </a:r>
            <a:r>
              <a:rPr lang="ko-KR" altLang="en-US" dirty="0" smtClean="0"/>
              <a:t>파</a:t>
            </a:r>
            <a:r>
              <a:rPr lang="ko-KR" altLang="en-US" dirty="0"/>
              <a:t>일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67275" y="742950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FaqLoader</a:t>
            </a:r>
            <a:r>
              <a:rPr lang="en-US" altLang="ko-KR" dirty="0" smtClean="0"/>
              <a:t> class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9142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ezen-033\Desktop\FAQ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158" y="0"/>
            <a:ext cx="7589335" cy="678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ezen-033\Desktop\FAQ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756" y="1896533"/>
            <a:ext cx="10752138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824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888266180"/>
              </p:ext>
            </p:extLst>
          </p:nvPr>
        </p:nvGraphicFramePr>
        <p:xfrm>
          <a:off x="131604" y="115759"/>
          <a:ext cx="369369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490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446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Q&amp;A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질문하기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256473590"/>
              </p:ext>
            </p:extLst>
          </p:nvPr>
        </p:nvGraphicFramePr>
        <p:xfrm>
          <a:off x="8843382" y="836712"/>
          <a:ext cx="2952330" cy="14671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문의 카테고리 선택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문의하고자 하는 내용 입력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47A66E8E-2556-47D7-9028-7D5F367B0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259316"/>
            <a:ext cx="8603834" cy="52873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07CBA312-535C-4C1D-BA4C-B99938468A97}"/>
              </a:ext>
            </a:extLst>
          </p:cNvPr>
          <p:cNvSpPr/>
          <p:nvPr/>
        </p:nvSpPr>
        <p:spPr>
          <a:xfrm>
            <a:off x="316149" y="1817773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453033D4-4A24-481F-BD88-62B64256AF5F}"/>
              </a:ext>
            </a:extLst>
          </p:cNvPr>
          <p:cNvSpPr/>
          <p:nvPr/>
        </p:nvSpPr>
        <p:spPr>
          <a:xfrm>
            <a:off x="316148" y="3611185"/>
            <a:ext cx="301557" cy="2918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2918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ezen-033\Desktop\QNA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414" y="0"/>
            <a:ext cx="75833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964267" y="1227667"/>
            <a:ext cx="7814733" cy="36576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33386" y="1583267"/>
            <a:ext cx="1530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카테고리를 선택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내용을 입력하여 질문 등록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1964267" y="5147732"/>
            <a:ext cx="7814733" cy="171026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33385" y="5322502"/>
            <a:ext cx="1530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등록된 질문들 확인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356071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ezen-033\Desktop\qna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419100"/>
            <a:ext cx="7520380" cy="436721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ezen-033\Desktop\qna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813" y="3133725"/>
            <a:ext cx="6869112" cy="343852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29175" y="657225"/>
            <a:ext cx="257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QnaLoader</a:t>
            </a:r>
            <a:r>
              <a:rPr lang="en-US" altLang="ko-KR" dirty="0" smtClean="0"/>
              <a:t> class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62975" y="3261479"/>
            <a:ext cx="257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Jsp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46096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ezen-033\Desktop\QNA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49" y="104775"/>
            <a:ext cx="9201151" cy="464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ezen-033\Desktop\QNA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3943588"/>
            <a:ext cx="11544300" cy="232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4915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558499269"/>
              </p:ext>
            </p:extLst>
          </p:nvPr>
        </p:nvGraphicFramePr>
        <p:xfrm>
          <a:off x="131604" y="115759"/>
          <a:ext cx="452794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9888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290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1105724838"/>
              </p:ext>
            </p:extLst>
          </p:nvPr>
        </p:nvGraphicFramePr>
        <p:xfrm>
          <a:off x="8843382" y="836712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상품들의 리스트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빌리기 등록을 통하여 사용자는 빌리고 싶은 상품을 등록할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2" name="그림 21" descr="사진, 다른이(가) 표시된 사진&#10;&#10;자동 생성된 설명">
            <a:extLst>
              <a:ext uri="{FF2B5EF4-FFF2-40B4-BE49-F238E27FC236}">
                <a16:creationId xmlns="" xmlns:a16="http://schemas.microsoft.com/office/drawing/2014/main" id="{97FDBD4E-B024-4234-8A4E-FBA2EC395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954306"/>
            <a:ext cx="8457919" cy="448540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081EBA28-5566-443B-9F77-64A780C8B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649" y="1954306"/>
            <a:ext cx="1020874" cy="340291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479BA479-BC5A-461C-8587-F629CD44990A}"/>
              </a:ext>
            </a:extLst>
          </p:cNvPr>
          <p:cNvSpPr/>
          <p:nvPr/>
        </p:nvSpPr>
        <p:spPr>
          <a:xfrm>
            <a:off x="131604" y="2301766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CED6FECE-5C61-426E-91D6-950D43C19A8C}"/>
              </a:ext>
            </a:extLst>
          </p:cNvPr>
          <p:cNvSpPr/>
          <p:nvPr/>
        </p:nvSpPr>
        <p:spPr>
          <a:xfrm>
            <a:off x="7356590" y="2007366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55171FE7-9E7A-411D-A365-88348DCF5E72}"/>
              </a:ext>
            </a:extLst>
          </p:cNvPr>
          <p:cNvSpPr/>
          <p:nvPr/>
        </p:nvSpPr>
        <p:spPr>
          <a:xfrm>
            <a:off x="131604" y="1110208"/>
            <a:ext cx="8574651" cy="55503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ezen-033\Desktop\이미지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3" y="1116446"/>
            <a:ext cx="8574651" cy="8199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6455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zen-033\Desktop\빌리기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4" y="0"/>
            <a:ext cx="7724775" cy="681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466975" y="1266825"/>
            <a:ext cx="8343900" cy="117157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1645681"/>
            <a:ext cx="20669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카테고리를 설정해서 상품들을 확인할 수 있는 메뉴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4620576"/>
            <a:ext cx="2066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해당하는 아이템들의 리스트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2466975" y="2543175"/>
            <a:ext cx="8343900" cy="416242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6481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 descr="C:\Users\ezen-033\Desktop\빌려요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6" y="396081"/>
            <a:ext cx="9282042" cy="503078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ezen-033\Desktop\빌려요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2911475"/>
            <a:ext cx="6768328" cy="349091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05500" y="581025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WantLoader</a:t>
            </a:r>
            <a:r>
              <a:rPr lang="en-US" altLang="ko-KR" dirty="0" smtClean="0"/>
              <a:t> class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496300" y="3305175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Jsp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9089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63" y="200891"/>
            <a:ext cx="8034337" cy="6531010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276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ezen-033\Desktop\리스트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9" y="85724"/>
            <a:ext cx="8796336" cy="671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ezen-033\Desktop\빌리기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4471304"/>
            <a:ext cx="10544175" cy="225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6161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ezen-033\Desktop\빌려요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719137"/>
            <a:ext cx="7326312" cy="296227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C:\Users\ezen-033\Desktop\빌려요 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0" y="4133850"/>
            <a:ext cx="6040438" cy="18669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067050" y="904875"/>
            <a:ext cx="1714500" cy="2476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423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 descr="C:\Users\ezen-033\Desktop\의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842" y="1257266"/>
            <a:ext cx="6048787" cy="449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177005" y="815933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의류</a:t>
            </a:r>
            <a:endParaRPr lang="ko-KR" altLang="en-US" dirty="0"/>
          </a:p>
        </p:txBody>
      </p:sp>
      <p:pic>
        <p:nvPicPr>
          <p:cNvPr id="16388" name="Picture 4" descr="C:\Users\ezen-033\Desktop\전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79" y="1257266"/>
            <a:ext cx="5834063" cy="439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95525" y="834746"/>
            <a:ext cx="1819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전체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3403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김현태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78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07611253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user_w_ht_coupon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쿠폰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521301599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34667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보유한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7954" y="1737948"/>
            <a:ext cx="8034517" cy="2027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1500" y="3878254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사용한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7954" y="4269526"/>
            <a:ext cx="8034517" cy="2027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83413" y="1905132"/>
            <a:ext cx="1963647" cy="1666875"/>
            <a:chOff x="1183413" y="1905132"/>
            <a:chExt cx="1963647" cy="16668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3" name="직사각형 2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생일쿠폰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4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369289" y="1905132"/>
            <a:ext cx="1963647" cy="1666875"/>
            <a:chOff x="1183413" y="1905132"/>
            <a:chExt cx="1963647" cy="1666875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23" name="직사각형 22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친구초대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>
                  <a:solidFill>
                    <a:schemeClr val="tx1"/>
                  </a:solidFill>
                </a:rPr>
                <a:t>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211827" y="4449835"/>
            <a:ext cx="1963647" cy="1666875"/>
            <a:chOff x="1183413" y="1905132"/>
            <a:chExt cx="1963647" cy="1666875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27" name="직사각형 26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첫구매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사용한 날짜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2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15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739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77757292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user_w_ht_coupon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쿠폰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4070745555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34667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보유한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7954" y="1737948"/>
            <a:ext cx="8034517" cy="2027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1500" y="3878254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사용한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7954" y="4269526"/>
            <a:ext cx="8034517" cy="2027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83413" y="1905132"/>
            <a:ext cx="1963647" cy="1666875"/>
            <a:chOff x="1183413" y="1905132"/>
            <a:chExt cx="1963647" cy="16668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3" name="직사각형 2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생일쿠폰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4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369289" y="1905132"/>
            <a:ext cx="1963647" cy="1666875"/>
            <a:chOff x="1183413" y="1905132"/>
            <a:chExt cx="1963647" cy="1666875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23" name="직사각형 22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친구초대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>
                  <a:solidFill>
                    <a:schemeClr val="tx1"/>
                  </a:solidFill>
                </a:rPr>
                <a:t>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211827" y="4449835"/>
            <a:ext cx="1963647" cy="1666875"/>
            <a:chOff x="1183413" y="1905132"/>
            <a:chExt cx="1963647" cy="1666875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27" name="직사각형 26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첫구매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사용한 날짜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2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15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8" y="104527"/>
            <a:ext cx="9639310" cy="65173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045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462532833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user_w_ht_coupon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쿠폰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326652151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1500" y="1346676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보유한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7954" y="1737948"/>
            <a:ext cx="8034517" cy="2027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1500" y="3878254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사용한 쿠폰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7954" y="4269526"/>
            <a:ext cx="8034517" cy="20274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83413" y="1905132"/>
            <a:ext cx="1963647" cy="1666875"/>
            <a:chOff x="1183413" y="1905132"/>
            <a:chExt cx="1963647" cy="16668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3" name="직사각형 2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생일쿠폰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4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369289" y="1905132"/>
            <a:ext cx="1963647" cy="1666875"/>
            <a:chOff x="1183413" y="1905132"/>
            <a:chExt cx="1963647" cy="1666875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23" name="직사각형 22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친구초대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유효기간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>
                  <a:solidFill>
                    <a:schemeClr val="tx1"/>
                  </a:solidFill>
                </a:rPr>
                <a:t>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3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211827" y="4449835"/>
            <a:ext cx="1963647" cy="1666875"/>
            <a:chOff x="1183413" y="1905132"/>
            <a:chExt cx="1963647" cy="1666875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13" y="1905132"/>
              <a:ext cx="1963647" cy="1666875"/>
            </a:xfrm>
            <a:prstGeom prst="rect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27" name="직사각형 26"/>
            <p:cNvSpPr/>
            <p:nvPr/>
          </p:nvSpPr>
          <p:spPr>
            <a:xfrm>
              <a:off x="1191033" y="1927992"/>
              <a:ext cx="1948407" cy="1112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첫구매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5000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198653" y="3185035"/>
              <a:ext cx="1856967" cy="32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사용한 날짜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2020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년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2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15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일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3" y="41114"/>
            <a:ext cx="9145727" cy="6730622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731" y="184540"/>
            <a:ext cx="5257800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731" y="4172594"/>
            <a:ext cx="4911312" cy="2572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731" y="115879"/>
            <a:ext cx="5257800" cy="37623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731" y="4103933"/>
            <a:ext cx="4911312" cy="257295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화살표 연결선 5"/>
          <p:cNvCxnSpPr>
            <a:stCxn id="29" idx="1"/>
          </p:cNvCxnSpPr>
          <p:nvPr/>
        </p:nvCxnSpPr>
        <p:spPr>
          <a:xfrm flipH="1">
            <a:off x="4986068" y="1997067"/>
            <a:ext cx="1023663" cy="24355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30" idx="1"/>
          </p:cNvCxnSpPr>
          <p:nvPr/>
        </p:nvCxnSpPr>
        <p:spPr>
          <a:xfrm flipH="1" flipV="1">
            <a:off x="4620102" y="3572007"/>
            <a:ext cx="1389629" cy="181840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63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3060377455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admin_ht_carouselBanner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배너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921695502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448079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캐러셀</a:t>
            </a:r>
            <a:r>
              <a:rPr lang="ko-KR" altLang="en-US" dirty="0" smtClean="0">
                <a:solidFill>
                  <a:schemeClr val="tx1"/>
                </a:solidFill>
              </a:rPr>
              <a:t> 배너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187042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		</a:t>
            </a:r>
            <a:r>
              <a:rPr lang="ko-KR" altLang="en-US" b="1" dirty="0" smtClean="0">
                <a:solidFill>
                  <a:schemeClr val="tx1"/>
                </a:solidFill>
              </a:rPr>
              <a:t>링크 주소</a:t>
            </a:r>
            <a:r>
              <a:rPr lang="en-US" altLang="ko-KR" b="1" dirty="0" smtClean="0">
                <a:solidFill>
                  <a:schemeClr val="tx1"/>
                </a:solidFill>
              </a:rPr>
              <a:t>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206867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5107639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5497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28926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25080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23618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	banner1.jpg	www.naver.com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5714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	banner2.jpg	www.yahoo.co.kr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29143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	banner3.jpg	www.google.com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5156101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2754" y="399182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6	banner7.jpg	www.coffebean.co.kr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9855" y="431947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6235" y="3271917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	banner5.jpg	www.starbucks.co.kr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33336" y="3599571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3819" y="363240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5	banner6.jpg	</a:t>
            </a:r>
            <a:r>
              <a:rPr lang="en-US" altLang="ko-KR" sz="1600" dirty="0" smtClean="0">
                <a:solidFill>
                  <a:schemeClr val="tx1"/>
                </a:solidFill>
                <a:hlinkClick r:id="rId3"/>
              </a:rPr>
              <a:t>www.tomntoms</a:t>
            </a:r>
            <a:r>
              <a:rPr lang="en-US" altLang="ko-KR" sz="1600" dirty="0" smtClean="0">
                <a:solidFill>
                  <a:schemeClr val="tx1"/>
                </a:solidFill>
              </a:rPr>
              <a:t>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50920" y="396005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69684" y="43520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7	banner8.jpg	www.davinci.co.kr	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56785" y="4679693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2759" y="4712256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8	banner4.jpg	www.hollys.com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30732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393118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47091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6467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7325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8103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00005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08584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16364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3533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4391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5169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676668" y="372049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674324" y="38062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678907" y="388408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697452" y="40668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695108" y="41526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699691" y="423044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711308" y="44201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708964" y="45059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713547" y="45837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711308" y="48080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708964" y="489386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3547" y="497166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837218" y="2251321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5907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293712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29041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864931" y="3643706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871858" y="400392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878786" y="4357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885714" y="4738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563011" y="5347852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5340495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이미지를 등록하세요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4255700" y="5340926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링크 주소 입력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963352" y="5618035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7410847" y="20653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0211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8846847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admin_ht_carouselBanner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캐러셀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 배너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2461028020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cap="none" noProof="0" smtClean="0">
                          <a:latin typeface="맑은 고딕"/>
                        </a:rPr>
                        <a:t>클릭하여 위아래로 순서 변경 가능</a:t>
                      </a: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448079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캐러셀</a:t>
            </a:r>
            <a:r>
              <a:rPr lang="ko-KR" altLang="en-US" dirty="0" smtClean="0">
                <a:solidFill>
                  <a:schemeClr val="tx1"/>
                </a:solidFill>
              </a:rPr>
              <a:t> 배너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187042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		</a:t>
            </a:r>
            <a:r>
              <a:rPr lang="ko-KR" altLang="en-US" b="1" dirty="0" smtClean="0">
                <a:solidFill>
                  <a:schemeClr val="tx1"/>
                </a:solidFill>
              </a:rPr>
              <a:t>링크 주소</a:t>
            </a:r>
            <a:r>
              <a:rPr lang="en-US" altLang="ko-KR" b="1" dirty="0" smtClean="0">
                <a:solidFill>
                  <a:schemeClr val="tx1"/>
                </a:solidFill>
              </a:rPr>
              <a:t>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206867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5107639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5497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28926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25080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23618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	banner1.jpg	www.naver.com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5714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	banner2.jpg	www.yahoo.co.kr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29143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	banner3.jpg	www.google.com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5156101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2754" y="399182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6	banner7.jpg	www.coffebean.co.kr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9855" y="431947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6235" y="3271917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	banner5.jpg	www.starbucks.co.kr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33336" y="3599571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3819" y="363240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5	banner6.jpg	</a:t>
            </a:r>
            <a:r>
              <a:rPr lang="en-US" altLang="ko-KR" sz="1600" dirty="0" smtClean="0">
                <a:solidFill>
                  <a:schemeClr val="tx1"/>
                </a:solidFill>
                <a:hlinkClick r:id="rId3"/>
              </a:rPr>
              <a:t>www.tomntoms</a:t>
            </a:r>
            <a:r>
              <a:rPr lang="en-US" altLang="ko-KR" sz="1600" dirty="0" smtClean="0">
                <a:solidFill>
                  <a:schemeClr val="tx1"/>
                </a:solidFill>
              </a:rPr>
              <a:t>.co.kr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50920" y="396005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69684" y="43520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7	banner8.jpg	www.davinci.co.kr	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56785" y="4679693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2759" y="4712256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8	banner4.jpg	www.hollys.com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30732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393118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47091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6467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7325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8103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00005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08584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16364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3533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4391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5169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676668" y="372049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674324" y="38062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678907" y="388408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697452" y="40668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695108" y="41526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699691" y="423044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711308" y="44201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708964" y="45059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713547" y="45837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711308" y="48080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708964" y="489386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3547" y="497166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837218" y="2251321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5907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293712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29041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864931" y="3643706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871858" y="400392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878786" y="4357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885714" y="4738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563011" y="5347852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5340495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이미지를 등록하세요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4255700" y="5340926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링크 주소 입력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963352" y="5618035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sp>
        <p:nvSpPr>
          <p:cNvPr id="173" name="Google Shape;173;g7c553259d1_0_81"/>
          <p:cNvSpPr/>
          <p:nvPr/>
        </p:nvSpPr>
        <p:spPr>
          <a:xfrm>
            <a:off x="7410847" y="2065309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03" y="88848"/>
            <a:ext cx="8183164" cy="6673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789" y="426901"/>
            <a:ext cx="5656203" cy="2314894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789" y="3076356"/>
            <a:ext cx="4711681" cy="3047526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83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1303191539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admin_ht_category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429934015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7c553259d1_0_81"/>
          <p:cNvSpPr/>
          <p:nvPr/>
        </p:nvSpPr>
        <p:spPr>
          <a:xfrm>
            <a:off x="4620102" y="700318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448079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187042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		</a:t>
            </a:r>
            <a:r>
              <a:rPr lang="ko-KR" altLang="en-US" b="1" dirty="0" smtClean="0">
                <a:solidFill>
                  <a:schemeClr val="tx1"/>
                </a:solidFill>
              </a:rPr>
              <a:t>이름</a:t>
            </a:r>
            <a:r>
              <a:rPr lang="en-US" altLang="ko-KR" b="1" dirty="0" smtClean="0">
                <a:solidFill>
                  <a:schemeClr val="tx1"/>
                </a:solidFill>
              </a:rPr>
              <a:t>	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206867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5107639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5497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28926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25080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23618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	category1.jpg	IT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5714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</a:t>
            </a:r>
            <a:r>
              <a:rPr lang="en-US" altLang="ko-KR" sz="1600" dirty="0">
                <a:solidFill>
                  <a:schemeClr val="tx1"/>
                </a:solidFill>
              </a:rPr>
              <a:t>	category</a:t>
            </a:r>
            <a:r>
              <a:rPr lang="en-US" altLang="ko-KR" sz="1600" dirty="0" smtClean="0">
                <a:solidFill>
                  <a:schemeClr val="tx1"/>
                </a:solidFill>
              </a:rPr>
              <a:t>2.jpg	</a:t>
            </a:r>
            <a:r>
              <a:rPr lang="ko-KR" altLang="en-US" sz="1600" dirty="0" smtClean="0">
                <a:solidFill>
                  <a:schemeClr val="tx1"/>
                </a:solidFill>
              </a:rPr>
              <a:t>가전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29143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</a:t>
            </a:r>
            <a:r>
              <a:rPr lang="en-US" altLang="ko-KR" sz="1600" dirty="0">
                <a:solidFill>
                  <a:schemeClr val="tx1"/>
                </a:solidFill>
              </a:rPr>
              <a:t>	category3.jpg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가구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Google Shape;173;g7c553259d1_0_81"/>
          <p:cNvSpPr/>
          <p:nvPr/>
        </p:nvSpPr>
        <p:spPr>
          <a:xfrm>
            <a:off x="2776967" y="1480346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2754" y="399182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6</a:t>
            </a:r>
            <a:r>
              <a:rPr lang="en-US" altLang="ko-KR" sz="1600" dirty="0">
                <a:solidFill>
                  <a:schemeClr val="tx1"/>
                </a:solidFill>
              </a:rPr>
              <a:t>	category7.jpg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레저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9855" y="431947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6235" y="3271917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</a:t>
            </a:r>
            <a:r>
              <a:rPr lang="en-US" altLang="ko-KR" sz="1600" dirty="0">
                <a:solidFill>
                  <a:schemeClr val="tx1"/>
                </a:solidFill>
              </a:rPr>
              <a:t>	category5.jpg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의류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33336" y="3599571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3819" y="363240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5</a:t>
            </a:r>
            <a:r>
              <a:rPr lang="en-US" altLang="ko-KR" sz="1600" dirty="0">
                <a:solidFill>
                  <a:schemeClr val="tx1"/>
                </a:solidFill>
              </a:rPr>
              <a:t>	category6.jpg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도서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50920" y="396005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69684" y="43520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7</a:t>
            </a:r>
            <a:r>
              <a:rPr lang="en-US" altLang="ko-KR" sz="1600" dirty="0">
                <a:solidFill>
                  <a:schemeClr val="tx1"/>
                </a:solidFill>
              </a:rPr>
              <a:t>	category8.jpg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유아동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56785" y="4679693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2759" y="4712256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8</a:t>
            </a:r>
            <a:r>
              <a:rPr lang="en-US" altLang="ko-KR" sz="1600" dirty="0">
                <a:solidFill>
                  <a:schemeClr val="tx1"/>
                </a:solidFill>
              </a:rPr>
              <a:t>	category4.jpg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스포츠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30732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393118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47091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6467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7325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8103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00005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08584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16364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3533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4391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5169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676668" y="372049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674324" y="38062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678907" y="388408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697452" y="40668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695108" y="41526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699691" y="423044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711308" y="44201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708964" y="45059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713547" y="45837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711308" y="48080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708964" y="489386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3547" y="497166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6837218" y="2251321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5907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293712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29041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864931" y="3643706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871858" y="400392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878786" y="4357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885714" y="4738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563011" y="5347852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5340495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이미지를 등록하세요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4255700" y="5340926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카테고리 이름 입력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963352" y="5618035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045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69" y="494002"/>
            <a:ext cx="11915445" cy="589640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783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g7c553259d1_0_81"/>
          <p:cNvGraphicFramePr/>
          <p:nvPr>
            <p:extLst>
              <p:ext uri="{D42A27DB-BD31-4B8C-83A1-F6EECF244321}">
                <p14:modId xmlns:p14="http://schemas.microsoft.com/office/powerpoint/2010/main" val="2235470068"/>
              </p:ext>
            </p:extLst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05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admin_ht_category</a:t>
                      </a:r>
                      <a:endParaRPr lang="en-US" altLang="ko-KR"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 err="1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카테고리 관리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9" name="Google Shape;169;g7c553259d1_0_81"/>
          <p:cNvGraphicFramePr/>
          <p:nvPr>
            <p:extLst>
              <p:ext uri="{D42A27DB-BD31-4B8C-83A1-F6EECF244321}">
                <p14:modId xmlns:p14="http://schemas.microsoft.com/office/powerpoint/2010/main" val="1973291688"/>
              </p:ext>
            </p:extLst>
          </p:nvPr>
        </p:nvGraphicFramePr>
        <p:xfrm>
          <a:off x="8509686" y="1289960"/>
          <a:ext cx="3532000" cy="37100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5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dirty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altLang="en-US" sz="1500" b="0" i="0" u="none" strike="noStrike" cap="none" noProof="0" dirty="0">
                        <a:latin typeface="맑은 고딕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4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500" b="0" i="0" u="none" strike="noStrike" cap="none" noProof="0" dirty="0">
                        <a:latin typeface="Malgun Gothic"/>
                        <a:ea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2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 dirty="0" smtClean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  <a:defRPr/>
                      </a:pPr>
                      <a:endParaRPr lang="ko-KR" altLang="en-US" sz="1500" u="none" strike="noStrike" cap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07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/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2015" y="1448079"/>
            <a:ext cx="8034517" cy="3906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카테고리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542" y="187042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등록날짜</a:t>
            </a:r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순서</a:t>
            </a:r>
            <a:r>
              <a:rPr lang="en-US" altLang="ko-KR" b="1" dirty="0" smtClean="0">
                <a:solidFill>
                  <a:schemeClr val="tx1"/>
                </a:solidFill>
              </a:rPr>
              <a:t>	</a:t>
            </a:r>
            <a:r>
              <a:rPr lang="ko-KR" altLang="en-US" b="1" dirty="0" smtClean="0">
                <a:solidFill>
                  <a:schemeClr val="tx1"/>
                </a:solidFill>
              </a:rPr>
              <a:t>이미지</a:t>
            </a:r>
            <a:r>
              <a:rPr lang="en-US" altLang="ko-KR" b="1" dirty="0" smtClean="0">
                <a:solidFill>
                  <a:schemeClr val="tx1"/>
                </a:solidFill>
              </a:rPr>
              <a:t>		</a:t>
            </a:r>
            <a:r>
              <a:rPr lang="ko-KR" altLang="en-US" b="1" dirty="0" smtClean="0">
                <a:solidFill>
                  <a:schemeClr val="tx1"/>
                </a:solidFill>
              </a:rPr>
              <a:t>이름</a:t>
            </a:r>
            <a:r>
              <a:rPr lang="en-US" altLang="ko-KR" b="1" dirty="0" smtClean="0">
                <a:solidFill>
                  <a:schemeClr val="tx1"/>
                </a:solidFill>
              </a:rPr>
              <a:t>		    </a:t>
            </a:r>
            <a:r>
              <a:rPr lang="ko-KR" altLang="en-US" b="1" dirty="0" smtClean="0">
                <a:solidFill>
                  <a:schemeClr val="tx1"/>
                </a:solidFill>
              </a:rPr>
              <a:t>삭제  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8469" y="2206867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53317" y="5107639"/>
            <a:ext cx="8032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49162" y="25497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56782" y="289266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6782" y="3250807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49162" y="223618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2020-02-01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1	category1.jpg	IT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1542" y="25714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2</a:t>
            </a:r>
            <a:r>
              <a:rPr lang="en-US" altLang="ko-KR" sz="1600" dirty="0">
                <a:solidFill>
                  <a:schemeClr val="tx1"/>
                </a:solidFill>
              </a:rPr>
              <a:t>	category</a:t>
            </a:r>
            <a:r>
              <a:rPr lang="en-US" altLang="ko-KR" sz="1600" dirty="0" smtClean="0">
                <a:solidFill>
                  <a:schemeClr val="tx1"/>
                </a:solidFill>
              </a:rPr>
              <a:t>2.jpg	</a:t>
            </a:r>
            <a:r>
              <a:rPr lang="ko-KR" altLang="en-US" sz="1600" dirty="0" smtClean="0">
                <a:solidFill>
                  <a:schemeClr val="tx1"/>
                </a:solidFill>
              </a:rPr>
              <a:t>가전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162" y="2914362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2020-02-03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3</a:t>
            </a:r>
            <a:r>
              <a:rPr lang="en-US" altLang="ko-KR" sz="1600" dirty="0">
                <a:solidFill>
                  <a:schemeClr val="tx1"/>
                </a:solidFill>
              </a:rPr>
              <a:t>	category3.jpg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가구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2754" y="399182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6</a:t>
            </a:r>
            <a:r>
              <a:rPr lang="en-US" altLang="ko-KR" sz="1600" dirty="0">
                <a:solidFill>
                  <a:schemeClr val="tx1"/>
                </a:solidFill>
              </a:rPr>
              <a:t>	category7.jpg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레저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9855" y="431947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6235" y="3271917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2020-02-15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4</a:t>
            </a:r>
            <a:r>
              <a:rPr lang="en-US" altLang="ko-KR" sz="1600" dirty="0">
                <a:solidFill>
                  <a:schemeClr val="tx1"/>
                </a:solidFill>
              </a:rPr>
              <a:t>	category5.jpg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의류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33336" y="3599571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63819" y="3632400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2020-02-17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5</a:t>
            </a:r>
            <a:r>
              <a:rPr lang="en-US" altLang="ko-KR" sz="1600" dirty="0">
                <a:solidFill>
                  <a:schemeClr val="tx1"/>
                </a:solidFill>
              </a:rPr>
              <a:t>	category6.jpg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도서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50920" y="3960054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69684" y="4352039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2020-02-18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7</a:t>
            </a:r>
            <a:r>
              <a:rPr lang="en-US" altLang="ko-KR" sz="1600" dirty="0">
                <a:solidFill>
                  <a:schemeClr val="tx1"/>
                </a:solidFill>
              </a:rPr>
              <a:t>	category8.jpg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유아동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56785" y="4679693"/>
            <a:ext cx="8032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62759" y="4712256"/>
            <a:ext cx="8034517" cy="3074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2020-02-13</a:t>
            </a: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</a:rPr>
              <a:t>8</a:t>
            </a:r>
            <a:r>
              <a:rPr lang="en-US" altLang="ko-KR" sz="1600" dirty="0">
                <a:solidFill>
                  <a:schemeClr val="tx1"/>
                </a:solidFill>
              </a:rPr>
              <a:t>	category4.jpg</a:t>
            </a:r>
            <a:r>
              <a:rPr lang="en-US" altLang="ko-KR" sz="1600" dirty="0" smtClean="0">
                <a:solidFill>
                  <a:schemeClr val="tx1"/>
                </a:solidFill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</a:rPr>
              <a:t>스포츠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681251" y="230732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678907" y="2393118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683490" y="247091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81253" y="264676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678909" y="273255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683492" y="28103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7674324" y="300005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671980" y="3085847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676563" y="316364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678907" y="33533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76563" y="34391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7681146" y="35169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676668" y="372049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674324" y="3806281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678907" y="3884080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697452" y="406685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7695108" y="41526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7699691" y="4230444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711308" y="442014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708964" y="4505936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713547" y="4583735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7711308" y="480807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708964" y="4893863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7713547" y="4971662"/>
            <a:ext cx="4102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6837218" y="2251321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851072" y="2590758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44147" y="293712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44148" y="3290415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864931" y="3643706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871858" y="4003922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878786" y="4357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885714" y="4738214"/>
            <a:ext cx="671946" cy="278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삭제</a:t>
            </a:r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563011" y="5347852"/>
            <a:ext cx="1117839" cy="9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등록하기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776968" y="5340495"/>
            <a:ext cx="1386324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이미지를 등록하세요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4255700" y="5340926"/>
            <a:ext cx="2595371" cy="95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카테고리 이름 입력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6963352" y="5618035"/>
            <a:ext cx="1142025" cy="4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등록버튼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6" y="30979"/>
            <a:ext cx="8246801" cy="68417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385" y="3159407"/>
            <a:ext cx="6219825" cy="32861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07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605430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 smtClean="0">
                <a:solidFill>
                  <a:schemeClr val="bg1"/>
                </a:solidFill>
              </a:rPr>
              <a:t>이번주</a:t>
            </a:r>
            <a:r>
              <a:rPr lang="ko-KR" altLang="en-US" dirty="0" smtClean="0">
                <a:solidFill>
                  <a:schemeClr val="bg1"/>
                </a:solidFill>
              </a:rPr>
              <a:t> 이슈 및 다음주 계획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45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77E85D8-5346-4B2A-8A09-3686F9FAA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b="1" dirty="0" smtClean="0"/>
              <a:t>&gt;&gt; </a:t>
            </a:r>
            <a:r>
              <a:rPr lang="ko-KR" altLang="en-US" b="1" dirty="0" smtClean="0"/>
              <a:t>이번 주</a:t>
            </a:r>
            <a:endParaRPr lang="en-US" altLang="ko-KR" b="1" dirty="0" smtClean="0"/>
          </a:p>
          <a:p>
            <a:r>
              <a:rPr lang="en-US" altLang="ko-KR" dirty="0" smtClean="0"/>
              <a:t>2</a:t>
            </a:r>
            <a:r>
              <a:rPr lang="ko-KR" altLang="en-US" dirty="0" smtClean="0"/>
              <a:t>주차 목표를 거의 완료 한 것 같음</a:t>
            </a:r>
            <a:endParaRPr lang="en-US" altLang="ko-KR" dirty="0" smtClean="0"/>
          </a:p>
          <a:p>
            <a:r>
              <a:rPr lang="en-US" altLang="ko-KR" dirty="0" smtClean="0"/>
              <a:t>JSP</a:t>
            </a:r>
            <a:r>
              <a:rPr lang="ko-KR" altLang="en-US" dirty="0" smtClean="0"/>
              <a:t>의 활용도가 아직은 미흡 </a:t>
            </a:r>
            <a:r>
              <a:rPr lang="en-US" altLang="ko-KR" dirty="0" smtClean="0"/>
              <a:t>- &gt; </a:t>
            </a:r>
            <a:r>
              <a:rPr lang="ko-KR" altLang="en-US" dirty="0" smtClean="0"/>
              <a:t>다음주에 좀 더</a:t>
            </a:r>
            <a:endParaRPr lang="en-US" altLang="ko-KR" dirty="0" smtClean="0"/>
          </a:p>
          <a:p>
            <a:r>
              <a:rPr lang="ko-KR" altLang="en-US" dirty="0" smtClean="0"/>
              <a:t>본인 분담 파트가 바뀌면서 다양한 데이터베이스를 쓸 수 있어 </a:t>
            </a:r>
            <a:r>
              <a:rPr lang="ko-KR" altLang="en-US" smtClean="0"/>
              <a:t>이해도를 높여가는데 </a:t>
            </a:r>
            <a:r>
              <a:rPr lang="ko-KR" altLang="en-US" dirty="0" smtClean="0"/>
              <a:t>도움이 되었음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b="1" dirty="0" smtClean="0"/>
              <a:t>&gt;&gt; </a:t>
            </a:r>
            <a:r>
              <a:rPr lang="ko-KR" altLang="en-US" b="1" dirty="0" smtClean="0"/>
              <a:t>다음 주</a:t>
            </a:r>
            <a:endParaRPr lang="en-US" altLang="ko-KR" b="1" dirty="0" smtClean="0"/>
          </a:p>
          <a:p>
            <a:r>
              <a:rPr lang="en-US" altLang="ko-KR" dirty="0" smtClean="0"/>
              <a:t>2</a:t>
            </a:r>
            <a:r>
              <a:rPr lang="ko-KR" altLang="en-US" dirty="0"/>
              <a:t>주차 </a:t>
            </a:r>
            <a:r>
              <a:rPr lang="en-US" altLang="ko-KR" dirty="0"/>
              <a:t>: </a:t>
            </a:r>
            <a:r>
              <a:rPr lang="ko-KR" altLang="en-US" dirty="0"/>
              <a:t>웹 화면구현 </a:t>
            </a:r>
            <a:r>
              <a:rPr lang="en-US" altLang="ko-KR" dirty="0"/>
              <a:t>80% </a:t>
            </a:r>
            <a:r>
              <a:rPr lang="ko-KR" altLang="en-US" dirty="0"/>
              <a:t>완료</a:t>
            </a:r>
            <a:r>
              <a:rPr lang="en-US" altLang="ko-KR" dirty="0"/>
              <a:t>, DB</a:t>
            </a:r>
            <a:r>
              <a:rPr lang="ko-KR" altLang="en-US" dirty="0"/>
              <a:t>설계 마무리 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주차 </a:t>
            </a:r>
            <a:r>
              <a:rPr lang="en-US" altLang="ko-KR" dirty="0"/>
              <a:t>: </a:t>
            </a:r>
            <a:r>
              <a:rPr lang="ko-KR" altLang="en-US" dirty="0"/>
              <a:t>웹</a:t>
            </a:r>
            <a:r>
              <a:rPr lang="en-US" altLang="ko-KR" dirty="0"/>
              <a:t>/</a:t>
            </a:r>
            <a:r>
              <a:rPr lang="ko-KR" altLang="en-US" dirty="0" err="1"/>
              <a:t>안드로이드</a:t>
            </a:r>
            <a:r>
              <a:rPr lang="ko-KR" altLang="en-US" dirty="0"/>
              <a:t> 화면 구현 완료</a:t>
            </a:r>
            <a:r>
              <a:rPr lang="en-US" altLang="ko-KR" dirty="0"/>
              <a:t>, SQL </a:t>
            </a:r>
            <a:r>
              <a:rPr lang="ko-KR" altLang="en-US" dirty="0"/>
              <a:t>작성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주차 </a:t>
            </a:r>
            <a:r>
              <a:rPr lang="en-US" altLang="ko-KR" dirty="0"/>
              <a:t>: </a:t>
            </a:r>
            <a:r>
              <a:rPr lang="ko-KR" altLang="en-US" dirty="0"/>
              <a:t>프로젝트 완성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en-US" altLang="ko-KR" dirty="0" smtClean="0"/>
          </a:p>
          <a:p>
            <a:pPr>
              <a:buFontTx/>
              <a:buChar char="-"/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576" y="515179"/>
            <a:ext cx="5784625" cy="616017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이번 주 이슈 및 다음 주 계획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576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2200" y="2566459"/>
            <a:ext cx="3945467" cy="1325563"/>
          </a:xfrm>
        </p:spPr>
        <p:txBody>
          <a:bodyPr/>
          <a:lstStyle/>
          <a:p>
            <a:r>
              <a:rPr lang="ko-KR" altLang="en-US" dirty="0" smtClean="0"/>
              <a:t>감사합니다 </a:t>
            </a:r>
            <a:r>
              <a:rPr lang="en-US" altLang="ko-KR" dirty="0" smtClean="0"/>
              <a:t>:^)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52155" y="5881254"/>
            <a:ext cx="871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2"/>
              </a:rPr>
              <a:t>http://192.168.4.90:7080/javaexp/gr2_kht/user_w_ht_mainIndex.jsp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23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김용승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09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43" y="1271154"/>
            <a:ext cx="10889511" cy="4256809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033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3605213"/>
            <a:ext cx="8185150" cy="995362"/>
          </a:xfrm>
        </p:spPr>
        <p:txBody>
          <a:bodyPr/>
          <a:lstStyle/>
          <a:p>
            <a:r>
              <a:rPr lang="ko-KR" altLang="en-US" dirty="0" smtClean="0"/>
              <a:t>화면설계서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4551364"/>
            <a:ext cx="8185150" cy="33655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유서희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1"/>
            <a:ext cx="12192000" cy="6843038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xmlns="" id="{4B00C070-7D79-4702-A429-6EA897E9E9E9}"/>
              </a:ext>
            </a:extLst>
          </p:cNvPr>
          <p:cNvSpPr txBox="1">
            <a:spLocks/>
          </p:cNvSpPr>
          <p:nvPr/>
        </p:nvSpPr>
        <p:spPr>
          <a:xfrm>
            <a:off x="971550" y="3556002"/>
            <a:ext cx="8185150" cy="99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화면설계서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141515C3-5923-4270-B0C2-1D35B34D4231}"/>
              </a:ext>
            </a:extLst>
          </p:cNvPr>
          <p:cNvSpPr txBox="1">
            <a:spLocks/>
          </p:cNvSpPr>
          <p:nvPr/>
        </p:nvSpPr>
        <p:spPr>
          <a:xfrm>
            <a:off x="971550" y="4649786"/>
            <a:ext cx="8185150" cy="33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권기범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17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553259d1_0_81"/>
          <p:cNvSpPr/>
          <p:nvPr/>
        </p:nvSpPr>
        <p:spPr>
          <a:xfrm>
            <a:off x="4174054" y="5718862"/>
            <a:ext cx="3433800" cy="29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5" name="Google Shape;165;g7c553259d1_0_81"/>
          <p:cNvGraphicFramePr/>
          <p:nvPr>
            <p:extLst/>
          </p:nvPr>
        </p:nvGraphicFramePr>
        <p:xfrm>
          <a:off x="131601" y="115759"/>
          <a:ext cx="4124100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43550"/>
                <a:gridCol w="2680550"/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user_w_kb_MyPageMain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err="1" smtClean="0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6" name="Google Shape;166;g7c553259d1_0_81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Google Shape;167;g7c553259d1_0_81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/>
                <a:gridCol w="1407750"/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g7c553259d1_0_81"/>
          <p:cNvSpPr/>
          <p:nvPr/>
        </p:nvSpPr>
        <p:spPr>
          <a:xfrm>
            <a:off x="157954" y="1271965"/>
            <a:ext cx="8032200" cy="534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" name="Google Shape;169;g7c553259d1_0_81"/>
          <p:cNvGraphicFramePr/>
          <p:nvPr>
            <p:extLst/>
          </p:nvPr>
        </p:nvGraphicFramePr>
        <p:xfrm>
          <a:off x="8509686" y="1289960"/>
          <a:ext cx="3532000" cy="531119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900"/>
                <a:gridCol w="3149100"/>
              </a:tblGrid>
              <a:tr h="356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</a:tr>
              <a:tr h="9723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dirty="0" smtClean="0"/>
                        <a:t>1</a:t>
                      </a: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아이디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닉네임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500" b="0" u="none" strike="noStrike" cap="none" dirty="0" smtClean="0">
                          <a:solidFill>
                            <a:schemeClr val="dk1"/>
                          </a:solidFill>
                        </a:rPr>
                        <a:t>보유 포인트</a:t>
                      </a:r>
                      <a:r>
                        <a:rPr lang="en-US" altLang="ko-KR" sz="1500" b="0" u="none" strike="noStrike" cap="none" dirty="0" smtClean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altLang="ko-KR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500" b="0" u="none" strike="noStrike" cap="none" baseline="0" dirty="0" smtClean="0">
                          <a:solidFill>
                            <a:schemeClr val="dk1"/>
                          </a:solidFill>
                        </a:rPr>
                        <a:t>현재 등급을 보여지게 함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78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5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4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56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892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3" name="Google Shape;173;g7c553259d1_0_81"/>
          <p:cNvSpPr/>
          <p:nvPr/>
        </p:nvSpPr>
        <p:spPr>
          <a:xfrm>
            <a:off x="4672970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7c553259d1_0_81"/>
          <p:cNvSpPr/>
          <p:nvPr/>
        </p:nvSpPr>
        <p:spPr>
          <a:xfrm>
            <a:off x="513796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7c553259d1_0_81"/>
          <p:cNvSpPr/>
          <p:nvPr/>
        </p:nvSpPr>
        <p:spPr>
          <a:xfrm>
            <a:off x="5602956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7c553259d1_0_81"/>
          <p:cNvSpPr/>
          <p:nvPr/>
        </p:nvSpPr>
        <p:spPr>
          <a:xfrm>
            <a:off x="6997933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7c553259d1_0_81"/>
          <p:cNvSpPr/>
          <p:nvPr/>
        </p:nvSpPr>
        <p:spPr>
          <a:xfrm>
            <a:off x="6067949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7c553259d1_0_81"/>
          <p:cNvSpPr/>
          <p:nvPr/>
        </p:nvSpPr>
        <p:spPr>
          <a:xfrm>
            <a:off x="6532942" y="783913"/>
            <a:ext cx="302700" cy="324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283" y="1276221"/>
            <a:ext cx="7886700" cy="3056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7178" y="4357282"/>
            <a:ext cx="7652952" cy="1998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6725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1224</Words>
  <Application>Microsoft Office PowerPoint</Application>
  <PresentationFormat>사용자 지정</PresentationFormat>
  <Paragraphs>560</Paragraphs>
  <Slides>64</Slides>
  <Notes>16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65" baseType="lpstr">
      <vt:lpstr>Office 테마</vt:lpstr>
      <vt:lpstr>ZENTAL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화면설계서</vt:lpstr>
      <vt:lpstr>이번 주 이슈 및 다음 주 계획</vt:lpstr>
      <vt:lpstr>감사합니다 :^)</vt:lpstr>
      <vt:lpstr>화면설계서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ZENTAL</dc:title>
  <dc:creator>507-07</dc:creator>
  <cp:lastModifiedBy>507-06</cp:lastModifiedBy>
  <cp:revision>32</cp:revision>
  <dcterms:created xsi:type="dcterms:W3CDTF">2020-03-05T07:09:16Z</dcterms:created>
  <dcterms:modified xsi:type="dcterms:W3CDTF">2020-03-19T08:11:54Z</dcterms:modified>
</cp:coreProperties>
</file>